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1"/>
  </p:notesMasterIdLst>
  <p:sldIdLst>
    <p:sldId id="256" r:id="rId2"/>
    <p:sldId id="259" r:id="rId3"/>
    <p:sldId id="261" r:id="rId4"/>
    <p:sldId id="262" r:id="rId5"/>
    <p:sldId id="260" r:id="rId6"/>
    <p:sldId id="264" r:id="rId7"/>
    <p:sldId id="268" r:id="rId8"/>
    <p:sldId id="269" r:id="rId9"/>
    <p:sldId id="271" r:id="rId10"/>
    <p:sldId id="273" r:id="rId11"/>
    <p:sldId id="274" r:id="rId12"/>
    <p:sldId id="275" r:id="rId13"/>
    <p:sldId id="276" r:id="rId14"/>
    <p:sldId id="281" r:id="rId15"/>
    <p:sldId id="277" r:id="rId16"/>
    <p:sldId id="278" r:id="rId17"/>
    <p:sldId id="279" r:id="rId18"/>
    <p:sldId id="280"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F33"/>
    <a:srgbClr val="13294B"/>
    <a:srgbClr val="E84A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5527"/>
  </p:normalViewPr>
  <p:slideViewPr>
    <p:cSldViewPr snapToGrid="0" snapToObjects="1">
      <p:cViewPr varScale="1">
        <p:scale>
          <a:sx n="112" d="100"/>
          <a:sy n="112" d="100"/>
        </p:scale>
        <p:origin x="1192"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ts, Jon Anthony" userId="b77c1a49-4c14-4797-bc50-04c1071224f3" providerId="ADAL" clId="{3C8F8707-79D8-9A4D-BD36-6BEC7DA0BC1F}"/>
    <pc:docChg chg="undo custSel addSld modSld">
      <pc:chgData name="Willits, Jon Anthony" userId="b77c1a49-4c14-4797-bc50-04c1071224f3" providerId="ADAL" clId="{3C8F8707-79D8-9A4D-BD36-6BEC7DA0BC1F}" dt="2023-08-22T15:30:04.799" v="1055" actId="20577"/>
      <pc:docMkLst>
        <pc:docMk/>
      </pc:docMkLst>
      <pc:sldChg chg="modSp mod">
        <pc:chgData name="Willits, Jon Anthony" userId="b77c1a49-4c14-4797-bc50-04c1071224f3" providerId="ADAL" clId="{3C8F8707-79D8-9A4D-BD36-6BEC7DA0BC1F}" dt="2023-08-22T15:30:04.799" v="1055" actId="20577"/>
        <pc:sldMkLst>
          <pc:docMk/>
          <pc:sldMk cId="1672583876" sldId="256"/>
        </pc:sldMkLst>
        <pc:spChg chg="mod">
          <ac:chgData name="Willits, Jon Anthony" userId="b77c1a49-4c14-4797-bc50-04c1071224f3" providerId="ADAL" clId="{3C8F8707-79D8-9A4D-BD36-6BEC7DA0BC1F}" dt="2023-08-22T15:30:04.799" v="1055" actId="20577"/>
          <ac:spMkLst>
            <pc:docMk/>
            <pc:sldMk cId="1672583876" sldId="256"/>
            <ac:spMk id="7" creationId="{C2F9A5BC-DE40-064D-98AE-B1AA2F274302}"/>
          </ac:spMkLst>
        </pc:spChg>
      </pc:sldChg>
      <pc:sldChg chg="addSp modSp new">
        <pc:chgData name="Willits, Jon Anthony" userId="b77c1a49-4c14-4797-bc50-04c1071224f3" providerId="ADAL" clId="{3C8F8707-79D8-9A4D-BD36-6BEC7DA0BC1F}" dt="2023-08-22T15:10:49.485" v="5" actId="1076"/>
        <pc:sldMkLst>
          <pc:docMk/>
          <pc:sldMk cId="3663540658" sldId="272"/>
        </pc:sldMkLst>
        <pc:picChg chg="add mod">
          <ac:chgData name="Willits, Jon Anthony" userId="b77c1a49-4c14-4797-bc50-04c1071224f3" providerId="ADAL" clId="{3C8F8707-79D8-9A4D-BD36-6BEC7DA0BC1F}" dt="2023-08-22T15:10:49.485" v="5" actId="1076"/>
          <ac:picMkLst>
            <pc:docMk/>
            <pc:sldMk cId="3663540658" sldId="272"/>
            <ac:picMk id="1026" creationId="{2A430ECE-6A1A-5725-86F1-907591F3A3D1}"/>
          </ac:picMkLst>
        </pc:picChg>
      </pc:sldChg>
      <pc:sldChg chg="addSp delSp modSp new mod modAnim">
        <pc:chgData name="Willits, Jon Anthony" userId="b77c1a49-4c14-4797-bc50-04c1071224f3" providerId="ADAL" clId="{3C8F8707-79D8-9A4D-BD36-6BEC7DA0BC1F}" dt="2023-08-22T15:19:30.061" v="1005" actId="20577"/>
        <pc:sldMkLst>
          <pc:docMk/>
          <pc:sldMk cId="3907967032" sldId="273"/>
        </pc:sldMkLst>
        <pc:spChg chg="add del mod">
          <ac:chgData name="Willits, Jon Anthony" userId="b77c1a49-4c14-4797-bc50-04c1071224f3" providerId="ADAL" clId="{3C8F8707-79D8-9A4D-BD36-6BEC7DA0BC1F}" dt="2023-08-22T15:12:06.279" v="9"/>
          <ac:spMkLst>
            <pc:docMk/>
            <pc:sldMk cId="3907967032" sldId="273"/>
            <ac:spMk id="2" creationId="{6B24B735-EDBC-78F1-8F5C-B061B521BB9F}"/>
          </ac:spMkLst>
        </pc:spChg>
        <pc:spChg chg="add mod">
          <ac:chgData name="Willits, Jon Anthony" userId="b77c1a49-4c14-4797-bc50-04c1071224f3" providerId="ADAL" clId="{3C8F8707-79D8-9A4D-BD36-6BEC7DA0BC1F}" dt="2023-08-22T15:19:30.061" v="1005" actId="20577"/>
          <ac:spMkLst>
            <pc:docMk/>
            <pc:sldMk cId="3907967032" sldId="273"/>
            <ac:spMk id="3" creationId="{D1C64A74-E2AF-A093-EFF5-01E3564B8242}"/>
          </ac:spMkLst>
        </pc:spChg>
        <pc:spChg chg="add mod">
          <ac:chgData name="Willits, Jon Anthony" userId="b77c1a49-4c14-4797-bc50-04c1071224f3" providerId="ADAL" clId="{3C8F8707-79D8-9A4D-BD36-6BEC7DA0BC1F}" dt="2023-08-22T15:18:58.253" v="993" actId="1076"/>
          <ac:spMkLst>
            <pc:docMk/>
            <pc:sldMk cId="3907967032" sldId="273"/>
            <ac:spMk id="4" creationId="{3560D9F0-AF7E-1F41-4CEA-4A74E49EF7F4}"/>
          </ac:spMkLst>
        </pc:spChg>
      </pc:sldChg>
      <pc:sldChg chg="addSp modSp new mod">
        <pc:chgData name="Willits, Jon Anthony" userId="b77c1a49-4c14-4797-bc50-04c1071224f3" providerId="ADAL" clId="{3C8F8707-79D8-9A4D-BD36-6BEC7DA0BC1F}" dt="2023-08-22T15:23:33.604" v="1051" actId="1076"/>
        <pc:sldMkLst>
          <pc:docMk/>
          <pc:sldMk cId="1888716946" sldId="274"/>
        </pc:sldMkLst>
        <pc:spChg chg="add mod">
          <ac:chgData name="Willits, Jon Anthony" userId="b77c1a49-4c14-4797-bc50-04c1071224f3" providerId="ADAL" clId="{3C8F8707-79D8-9A4D-BD36-6BEC7DA0BC1F}" dt="2023-08-22T15:23:29.500" v="1048" actId="1076"/>
          <ac:spMkLst>
            <pc:docMk/>
            <pc:sldMk cId="1888716946" sldId="274"/>
            <ac:spMk id="3" creationId="{1598B6E5-7228-53EF-5C52-FC26C5C195D0}"/>
          </ac:spMkLst>
        </pc:spChg>
        <pc:spChg chg="add mod">
          <ac:chgData name="Willits, Jon Anthony" userId="b77c1a49-4c14-4797-bc50-04c1071224f3" providerId="ADAL" clId="{3C8F8707-79D8-9A4D-BD36-6BEC7DA0BC1F}" dt="2023-08-22T15:22:35.850" v="1034" actId="20577"/>
          <ac:spMkLst>
            <pc:docMk/>
            <pc:sldMk cId="1888716946" sldId="274"/>
            <ac:spMk id="4" creationId="{ADC58A1A-33C5-616E-A75E-CF8CE91E45F2}"/>
          </ac:spMkLst>
        </pc:spChg>
        <pc:picChg chg="add mod">
          <ac:chgData name="Willits, Jon Anthony" userId="b77c1a49-4c14-4797-bc50-04c1071224f3" providerId="ADAL" clId="{3C8F8707-79D8-9A4D-BD36-6BEC7DA0BC1F}" dt="2023-08-22T15:23:33.604" v="1051" actId="1076"/>
          <ac:picMkLst>
            <pc:docMk/>
            <pc:sldMk cId="1888716946" sldId="274"/>
            <ac:picMk id="5" creationId="{E3178CA0-A97A-8B62-C156-FAC422DCE4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8/29/25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Last time we talked about a how there are all these amazing things the human brain does. Like how we can look at this picture, and instantly recognize what is there. Maybe some of you even feel like you can smell or taste those oranges. </a:t>
            </a:r>
          </a:p>
          <a:p>
            <a:pPr lvl="0"/>
            <a:r>
              <a:rPr lang="en-US" sz="1200" kern="1200" dirty="0">
                <a:solidFill>
                  <a:schemeClr val="tx1"/>
                </a:solidFill>
                <a:effectLst/>
                <a:latin typeface="+mn-lt"/>
                <a:ea typeface="+mn-ea"/>
                <a:cs typeface="+mn-cs"/>
              </a:rPr>
              <a:t>We also talked about a wide range or other phenomena, like memory, language, social cognition, and planning and thinking, that the human mind can do. </a:t>
            </a:r>
          </a:p>
          <a:p>
            <a:pPr lvl="0"/>
            <a:r>
              <a:rPr lang="en-US" sz="1200" kern="1200" dirty="0">
                <a:solidFill>
                  <a:schemeClr val="tx1"/>
                </a:solidFill>
                <a:effectLst/>
                <a:latin typeface="+mn-lt"/>
                <a:ea typeface="+mn-ea"/>
                <a:cs typeface="+mn-cs"/>
              </a:rPr>
              <a:t>And we talked about how its an amazing scientific challenge it is that we trying to explain and understand all of these complex behaviors in terms of these little machines in our heads.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is that really the right way to think about the human mind? Most of us also have something else we feel like is going on here. We have conscious perceptions, thoughts, beliefs, and desires. What is the relationship between the world we experience, the neurons in our brain, and the mentalistic content that to most people feels like an integral part of cognition?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this lecture, we are going to start with one of the biggest questions in Brain and Cognitive Science, “What is the relationship between the Mind and the Brain?</a:t>
            </a:r>
            <a:endParaRPr lang="en-US" sz="1800" kern="1200" dirty="0">
              <a:solidFill>
                <a:schemeClr val="tx1"/>
              </a:solidFill>
              <a:effectLst/>
              <a:latin typeface="+mn-lt"/>
              <a:ea typeface="+mn-ea"/>
              <a:cs typeface="+mn-cs"/>
            </a:endParaRPr>
          </a:p>
          <a:p>
            <a:pPr lvl="0"/>
            <a:endParaRPr lang="en-US" sz="1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672710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7CD99-D076-9325-E922-5A3710302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4B195-FEB6-7DB0-19FC-67D76490F3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0D12C-E03E-85D0-82A3-EDD8F55A24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72AAC-474C-7141-D175-33DD20AE654D}"/>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2987332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1B2CE-4F2E-8A52-2630-FFF8688C4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DE8C5-2A2D-7802-164D-194D8FF97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1F292-CA5F-3414-E7AF-2D2FB5064C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E4679-54DB-C7D1-5022-7702A6E5E5E0}"/>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59336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B87EF-3669-9C4E-91FD-324679E4D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65CC2-8AE8-D96B-FD16-38724F159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7BC45-9559-9001-22E9-DE83C4AF45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5CB36E-5F97-B8F7-C58B-B87AA21099ED}"/>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1408829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B11EF-9B79-0463-F227-A3CD92B693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88A0B-F125-8922-9322-E2A129984B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640-27E2-CFBF-2F26-2FFFDA2B4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6B4A81-ACC5-A078-EF96-533ED444E776}"/>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94571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06FF1-C068-8DEE-11A9-754148991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BB827-DBB7-4448-BB9E-4ACE7410D5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0CF8E-B946-5E81-08C3-DD3CE4E8D1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7F72AB-2476-FD7C-66CA-0EEE3D4BDE6F}"/>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376589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5929B-F5DD-5390-310B-FA73DB2E3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797B1-E7D3-86E0-15DA-297855F5E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3533A-A1D9-374F-EAC4-5513C7036A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0A835A-6DF6-9838-D175-3B654DA5D3C6}"/>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230881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89A4B-26DE-D6BD-CEEF-4E955F4DB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8E331-434D-0920-A62B-EC184D590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3CB28-8814-ACFF-5EF5-CD465DBEDC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AFCD7D-D921-6CDC-C6F2-B284CE6A09C6}"/>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4056848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2A882-220A-0A4D-98B1-0E3BFABA8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6B607A-4A8F-C5BF-EBC1-64CA200995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BBC33-CF6B-C866-1A5F-5831DEAE94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AB6EA1-BAD5-B08A-5B1E-735016C44346}"/>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983997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6160-1865-F9FD-BDC7-D1B56B771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02124-6AFA-044B-5D80-45E2185B0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4159A-343F-3262-E685-5B1F65CBC8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211C5-BF80-4ECC-85E5-BB7721731A78}"/>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124680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little survey of your thoughts going into this.</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349434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2D6BB-230B-62D4-386A-18C0253C1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FB95E-91AD-29D5-8399-34EDA232F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166A6-845F-0EA3-5CAE-89A408E7800A}"/>
              </a:ext>
            </a:extLst>
          </p:cNvPr>
          <p:cNvSpPr>
            <a:spLocks noGrp="1"/>
          </p:cNvSpPr>
          <p:nvPr>
            <p:ph type="body" idx="1"/>
          </p:nvPr>
        </p:nvSpPr>
        <p:spPr/>
        <p:txBody>
          <a:bodyPr/>
          <a:lstStyle/>
          <a:p>
            <a:r>
              <a:rPr lang="en-US" b="1" dirty="0"/>
              <a:t>The Interaction Problem</a:t>
            </a:r>
            <a:r>
              <a:rPr lang="en-US" dirty="0"/>
              <a:t> (for dualism):</a:t>
            </a:r>
          </a:p>
          <a:p>
            <a:r>
              <a:rPr lang="en-US" dirty="0"/>
              <a:t>If the mind isn’t physical, how can it push atoms around in the brain?</a:t>
            </a:r>
          </a:p>
          <a:p>
            <a:r>
              <a:rPr lang="en-US" b="1" dirty="0"/>
              <a:t>The Qualia/Consciousness Problem</a:t>
            </a:r>
            <a:r>
              <a:rPr lang="en-US" dirty="0"/>
              <a:t> (for materialism):</a:t>
            </a:r>
          </a:p>
          <a:p>
            <a:r>
              <a:rPr lang="en-US" dirty="0"/>
              <a:t>Even if brain processes explain behavior, why do they feel like something from the inside?</a:t>
            </a:r>
          </a:p>
        </p:txBody>
      </p:sp>
      <p:sp>
        <p:nvSpPr>
          <p:cNvPr id="4" name="Slide Number Placeholder 3">
            <a:extLst>
              <a:ext uri="{FF2B5EF4-FFF2-40B4-BE49-F238E27FC236}">
                <a16:creationId xmlns:a16="http://schemas.microsoft.com/office/drawing/2014/main" id="{B2079DE1-49F2-B97F-9C1F-1599BDFECD93}"/>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161027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just abstract philosophy—this problem touches psychology, neuroscience, AI, religion, and ethics.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about whether “explaining the brain” will ever be enough to explain </a:t>
            </a:r>
            <a:r>
              <a:rPr lang="en-US" i="1" dirty="0"/>
              <a:t>you</a:t>
            </a:r>
            <a:r>
              <a:rPr lang="en-US" dirty="0"/>
              <a:t>.</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57843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1F2C-46CA-4D3C-E270-3BAF133F4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521D7-3E0F-7128-FA52-C05B94918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7413C-1A1B-CBFF-DD45-8A1F16A3C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5B5FD8-00C6-F688-1048-A4AD21781BB4}"/>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1809679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59256-B851-336C-BE1E-F8B6B0B35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0223F-7FD5-C823-9D08-D05915A73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577535-F29D-4815-3233-6715655C83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3E2F4A-1359-C50C-8BAC-0C067DA84477}"/>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64006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83DA2-5F8F-F767-93D2-C21EE3A7B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147AF-F543-0820-A4E0-FB081D51F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D4B7C-41D0-C3E1-804F-F263D428D7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A3FC6F-223C-3E36-0E42-8EC6C2BD105A}"/>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45609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D912F-5948-42F9-FE18-21D560434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ED1E6-FCA2-0B89-5556-CB5BE8F88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F06E5-2A08-EFCD-6202-B0E36722EB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F6D083-6485-1A21-884B-7C9566E20824}"/>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2922632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F70BB-5984-3463-8D96-E5510A3D8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4E27C-8562-896A-E57F-ADBB33E2E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B3F8F-8AE5-565C-1007-5A873A30C8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D9CF31-979F-D79D-8432-2D6AD9CA406D}"/>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3053552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203116" y="1777999"/>
            <a:ext cx="5785769" cy="2062163"/>
          </a:xfrm>
        </p:spPr>
        <p:txBody>
          <a:bodyPr>
            <a:normAutofit/>
          </a:bodyPr>
          <a:lstStyle/>
          <a:p>
            <a:pPr algn="ctr"/>
            <a:r>
              <a:rPr lang="en-US" sz="10000" dirty="0">
                <a:latin typeface="Calibri" panose="020F0502020204030204" pitchFamily="34" charset="0"/>
                <a:cs typeface="Calibri" panose="020F0502020204030204" pitchFamily="34" charset="0"/>
              </a:rPr>
              <a:t>BCOG 100</a:t>
            </a: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253196" y="3932238"/>
            <a:ext cx="5685609" cy="1655762"/>
          </a:xfrm>
        </p:spPr>
        <p:txBody>
          <a:bodyPr/>
          <a:lstStyle/>
          <a:p>
            <a:pPr marL="0" indent="0" algn="ctr">
              <a:buNone/>
            </a:pPr>
            <a:r>
              <a:rPr lang="en-US" dirty="0">
                <a:latin typeface="Calibri" panose="020F0502020204030204" pitchFamily="34" charset="0"/>
                <a:cs typeface="Calibri" panose="020F0502020204030204" pitchFamily="34" charset="0"/>
              </a:rPr>
              <a:t>Mind and Brain Lecture 1: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The Mind-Body Problem</a:t>
            </a:r>
          </a:p>
        </p:txBody>
      </p: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A591-CF5D-5E46-3319-EFEBB089E97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967C9D6-523F-2FBC-D046-DEBD890E68C1}"/>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1</a:t>
            </a:r>
          </a:p>
        </p:txBody>
      </p:sp>
      <p:graphicFrame>
        <p:nvGraphicFramePr>
          <p:cNvPr id="2" name="Table 1">
            <a:extLst>
              <a:ext uri="{FF2B5EF4-FFF2-40B4-BE49-F238E27FC236}">
                <a16:creationId xmlns:a16="http://schemas.microsoft.com/office/drawing/2014/main" id="{1D49B656-AB20-862A-BBDF-3CCD2635DBFC}"/>
              </a:ext>
            </a:extLst>
          </p:cNvPr>
          <p:cNvGraphicFramePr>
            <a:graphicFrameLocks noGrp="1"/>
          </p:cNvGraphicFramePr>
          <p:nvPr>
            <p:extLst>
              <p:ext uri="{D42A27DB-BD31-4B8C-83A1-F6EECF244321}">
                <p14:modId xmlns:p14="http://schemas.microsoft.com/office/powerpoint/2010/main" val="3823546103"/>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8" name="TextBox 7">
            <a:extLst>
              <a:ext uri="{FF2B5EF4-FFF2-40B4-BE49-F238E27FC236}">
                <a16:creationId xmlns:a16="http://schemas.microsoft.com/office/drawing/2014/main" id="{5988E4BB-BFA3-E205-18A8-DA15D57713E9}"/>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distinct from the body, and best explained on its own terms.</a:t>
            </a:r>
          </a:p>
        </p:txBody>
      </p:sp>
      <p:sp>
        <p:nvSpPr>
          <p:cNvPr id="10" name="TextBox 9">
            <a:extLst>
              <a:ext uri="{FF2B5EF4-FFF2-40B4-BE49-F238E27FC236}">
                <a16:creationId xmlns:a16="http://schemas.microsoft.com/office/drawing/2014/main" id="{678F642B-A412-B6D5-0381-D0D9CD37472C}"/>
              </a:ext>
            </a:extLst>
          </p:cNvPr>
          <p:cNvSpPr txBox="1"/>
          <p:nvPr/>
        </p:nvSpPr>
        <p:spPr>
          <a:xfrm>
            <a:off x="268707" y="2999894"/>
            <a:ext cx="11903242" cy="3046988"/>
          </a:xfrm>
          <a:prstGeom prst="rect">
            <a:avLst/>
          </a:prstGeom>
          <a:noFill/>
        </p:spPr>
        <p:txBody>
          <a:bodyPr wrap="square">
            <a:spAutoFit/>
          </a:bodyPr>
          <a:lstStyle/>
          <a:p>
            <a:r>
              <a:rPr lang="en-US" sz="2400" b="1" dirty="0"/>
              <a:t>Example: </a:t>
            </a:r>
            <a:r>
              <a:rPr lang="en-US" sz="2400" b="1" dirty="0" err="1"/>
              <a:t>Pansychism</a:t>
            </a:r>
            <a:endParaRPr lang="en-US" sz="2400" b="1" dirty="0"/>
          </a:p>
          <a:p>
            <a:pPr marL="342900" indent="-342900">
              <a:buFont typeface="Arial" panose="020B0604020202020204" pitchFamily="34" charset="0"/>
              <a:buChar char="•"/>
            </a:pPr>
            <a:r>
              <a:rPr lang="en-US" sz="2400" dirty="0"/>
              <a:t>The view that </a:t>
            </a:r>
            <a:r>
              <a:rPr lang="en-US" sz="2400" b="1" dirty="0"/>
              <a:t>consciousness is a basic feature of the universe</a:t>
            </a:r>
            <a:r>
              <a:rPr lang="en-US" sz="2400" dirty="0"/>
              <a:t>, present in some form even in very simple things (like atoms or particles).</a:t>
            </a:r>
          </a:p>
          <a:p>
            <a:pPr marL="342900" indent="-342900">
              <a:buFont typeface="Arial" panose="020B0604020202020204" pitchFamily="34" charset="0"/>
              <a:buChar char="•"/>
            </a:pPr>
            <a:r>
              <a:rPr lang="en-US" sz="2400" dirty="0"/>
              <a:t>Even rocks are a “little bit” conscious</a:t>
            </a:r>
          </a:p>
          <a:p>
            <a:r>
              <a:rPr lang="en-US" sz="2400" b="1" dirty="0"/>
              <a:t>Problem</a:t>
            </a:r>
            <a:r>
              <a:rPr lang="en-US" sz="2400" dirty="0"/>
              <a:t>: If everything has some form of consciousness, how do tiny “micro-consciousnesses” combine into the unified, complex consciousness that humans experience? (This is called the “combination problem.”)</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8134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96BE8-7E9B-DCE2-92E7-51493B2AF87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FA22A17-6C6A-D217-0567-38062ED8015E}"/>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2</a:t>
            </a:r>
          </a:p>
        </p:txBody>
      </p:sp>
      <p:graphicFrame>
        <p:nvGraphicFramePr>
          <p:cNvPr id="2" name="Table 1">
            <a:extLst>
              <a:ext uri="{FF2B5EF4-FFF2-40B4-BE49-F238E27FC236}">
                <a16:creationId xmlns:a16="http://schemas.microsoft.com/office/drawing/2014/main" id="{600CCD4F-8914-D6A9-3A40-2E2C70BF6538}"/>
              </a:ext>
            </a:extLst>
          </p:cNvPr>
          <p:cNvGraphicFramePr>
            <a:graphicFrameLocks noGrp="1"/>
          </p:cNvGraphicFramePr>
          <p:nvPr>
            <p:extLst>
              <p:ext uri="{D42A27DB-BD31-4B8C-83A1-F6EECF244321}">
                <p14:modId xmlns:p14="http://schemas.microsoft.com/office/powerpoint/2010/main" val="123654161"/>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5" name="TextBox 4">
            <a:extLst>
              <a:ext uri="{FF2B5EF4-FFF2-40B4-BE49-F238E27FC236}">
                <a16:creationId xmlns:a16="http://schemas.microsoft.com/office/drawing/2014/main" id="{B272C552-FF74-B025-9864-4FA622D172D5}"/>
              </a:ext>
            </a:extLst>
          </p:cNvPr>
          <p:cNvSpPr txBox="1"/>
          <p:nvPr/>
        </p:nvSpPr>
        <p:spPr>
          <a:xfrm>
            <a:off x="0" y="3295179"/>
            <a:ext cx="5245768" cy="1938992"/>
          </a:xfrm>
          <a:prstGeom prst="rect">
            <a:avLst/>
          </a:prstGeom>
          <a:noFill/>
        </p:spPr>
        <p:txBody>
          <a:bodyPr wrap="square">
            <a:spAutoFit/>
          </a:bodyPr>
          <a:lstStyle/>
          <a:p>
            <a:r>
              <a:rPr lang="en-US" sz="2400" b="1" dirty="0"/>
              <a:t>Pros</a:t>
            </a:r>
            <a:r>
              <a:rPr lang="en-US" sz="2400" dirty="0"/>
              <a:t>:</a:t>
            </a:r>
          </a:p>
          <a:p>
            <a:pPr marL="342900" indent="-342900">
              <a:buFont typeface="Arial" panose="020B0604020202020204" pitchFamily="34" charset="0"/>
              <a:buChar char="•"/>
            </a:pPr>
            <a:r>
              <a:rPr lang="en-US" sz="2400" dirty="0"/>
              <a:t>Fully naturalistic—no mystery substances.</a:t>
            </a:r>
          </a:p>
          <a:p>
            <a:pPr marL="342900" indent="-342900">
              <a:buFont typeface="Arial" panose="020B0604020202020204" pitchFamily="34" charset="0"/>
              <a:buChar char="•"/>
            </a:pPr>
            <a:r>
              <a:rPr lang="en-US" sz="2400" dirty="0"/>
              <a:t>Fits well with neuroscience methods.</a:t>
            </a:r>
          </a:p>
          <a:p>
            <a:pPr marL="342900" indent="-342900">
              <a:buFont typeface="Arial" panose="020B0604020202020204" pitchFamily="34" charset="0"/>
              <a:buChar char="•"/>
            </a:pPr>
            <a:r>
              <a:rPr lang="en-US" sz="2400" dirty="0"/>
              <a:t>Simpler, more parsimonious ontology.</a:t>
            </a:r>
          </a:p>
        </p:txBody>
      </p:sp>
      <p:sp>
        <p:nvSpPr>
          <p:cNvPr id="8" name="TextBox 7">
            <a:extLst>
              <a:ext uri="{FF2B5EF4-FFF2-40B4-BE49-F238E27FC236}">
                <a16:creationId xmlns:a16="http://schemas.microsoft.com/office/drawing/2014/main" id="{9C3B8155-ABB6-7F1A-D15C-B440149A338A}"/>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the same as the body, and mind and body are not separately explainable. </a:t>
            </a:r>
          </a:p>
        </p:txBody>
      </p:sp>
      <p:sp>
        <p:nvSpPr>
          <p:cNvPr id="10" name="TextBox 9">
            <a:extLst>
              <a:ext uri="{FF2B5EF4-FFF2-40B4-BE49-F238E27FC236}">
                <a16:creationId xmlns:a16="http://schemas.microsoft.com/office/drawing/2014/main" id="{0C3AC295-B8EA-DF19-4BA2-4D1AEA88C320}"/>
              </a:ext>
            </a:extLst>
          </p:cNvPr>
          <p:cNvSpPr txBox="1"/>
          <p:nvPr/>
        </p:nvSpPr>
        <p:spPr>
          <a:xfrm>
            <a:off x="5245768" y="3295179"/>
            <a:ext cx="6946232" cy="2677656"/>
          </a:xfrm>
          <a:prstGeom prst="rect">
            <a:avLst/>
          </a:prstGeom>
          <a:noFill/>
        </p:spPr>
        <p:txBody>
          <a:bodyPr wrap="square">
            <a:spAutoFit/>
          </a:bodyPr>
          <a:lstStyle/>
          <a:p>
            <a:r>
              <a:rPr lang="en-US" sz="2400" b="1" dirty="0"/>
              <a:t>Cons:</a:t>
            </a:r>
          </a:p>
          <a:p>
            <a:pPr marL="342900" indent="-342900">
              <a:buFont typeface="Arial" panose="020B0604020202020204" pitchFamily="34" charset="0"/>
              <a:buChar char="•"/>
            </a:pPr>
            <a:r>
              <a:rPr lang="en-US" sz="2400" dirty="0"/>
              <a:t>Struggles to explain subjective experience (qualia).</a:t>
            </a:r>
          </a:p>
          <a:p>
            <a:pPr marL="342900" indent="-342900">
              <a:buFont typeface="Arial" panose="020B0604020202020204" pitchFamily="34" charset="0"/>
              <a:buChar char="•"/>
            </a:pPr>
            <a:r>
              <a:rPr lang="en-US" sz="2400" dirty="0"/>
              <a:t>Hard to capture intentionality and reasoning in physical terms.</a:t>
            </a:r>
          </a:p>
          <a:p>
            <a:pPr marL="342900" indent="-342900">
              <a:buFont typeface="Arial" panose="020B0604020202020204" pitchFamily="34" charset="0"/>
              <a:buChar char="•"/>
            </a:pPr>
            <a:r>
              <a:rPr lang="en-US" sz="2400" dirty="0"/>
              <a:t>Eliminates familiar mental concepts like “belief” or “desire.”</a:t>
            </a:r>
          </a:p>
          <a:p>
            <a:pPr marL="342900" indent="-342900">
              <a:buFont typeface="Arial" panose="020B0604020202020204" pitchFamily="34" charset="0"/>
              <a:buChar char="•"/>
            </a:pPr>
            <a:r>
              <a:rPr lang="en-US" sz="2400" dirty="0"/>
              <a:t>Often seen as too reductionist for psychology or AI.</a:t>
            </a:r>
          </a:p>
        </p:txBody>
      </p:sp>
    </p:spTree>
    <p:extLst>
      <p:ext uri="{BB962C8B-B14F-4D97-AF65-F5344CB8AC3E}">
        <p14:creationId xmlns:p14="http://schemas.microsoft.com/office/powerpoint/2010/main" val="16839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357E6-0274-234C-67A8-414209E486C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D47B7EC-3CA7-87D3-65D0-4FF723017F7B}"/>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2</a:t>
            </a:r>
          </a:p>
        </p:txBody>
      </p:sp>
      <p:graphicFrame>
        <p:nvGraphicFramePr>
          <p:cNvPr id="2" name="Table 1">
            <a:extLst>
              <a:ext uri="{FF2B5EF4-FFF2-40B4-BE49-F238E27FC236}">
                <a16:creationId xmlns:a16="http://schemas.microsoft.com/office/drawing/2014/main" id="{18C5E5E4-D25F-E90D-A2DE-484C768F61D2}"/>
              </a:ext>
            </a:extLst>
          </p:cNvPr>
          <p:cNvGraphicFramePr>
            <a:graphicFrameLocks noGrp="1"/>
          </p:cNvGraphicFramePr>
          <p:nvPr>
            <p:extLst>
              <p:ext uri="{D42A27DB-BD31-4B8C-83A1-F6EECF244321}">
                <p14:modId xmlns:p14="http://schemas.microsoft.com/office/powerpoint/2010/main" val="1992802219"/>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10" name="TextBox 9">
            <a:extLst>
              <a:ext uri="{FF2B5EF4-FFF2-40B4-BE49-F238E27FC236}">
                <a16:creationId xmlns:a16="http://schemas.microsoft.com/office/drawing/2014/main" id="{BA7F4502-6A7C-AD30-A940-AD699C0DFFEB}"/>
              </a:ext>
            </a:extLst>
          </p:cNvPr>
          <p:cNvSpPr txBox="1"/>
          <p:nvPr/>
        </p:nvSpPr>
        <p:spPr>
          <a:xfrm>
            <a:off x="268707" y="2999894"/>
            <a:ext cx="11903242" cy="2308324"/>
          </a:xfrm>
          <a:prstGeom prst="rect">
            <a:avLst/>
          </a:prstGeom>
          <a:noFill/>
        </p:spPr>
        <p:txBody>
          <a:bodyPr wrap="square">
            <a:spAutoFit/>
          </a:bodyPr>
          <a:lstStyle/>
          <a:p>
            <a:r>
              <a:rPr lang="en-US" sz="2400" b="1" dirty="0"/>
              <a:t>Example: Identity Theory</a:t>
            </a:r>
          </a:p>
          <a:p>
            <a:pPr marL="342900" indent="-342900">
              <a:buFont typeface="Arial" panose="020B0604020202020204" pitchFamily="34" charset="0"/>
              <a:buChar char="•"/>
            </a:pPr>
            <a:r>
              <a:rPr lang="en-US" sz="2400" dirty="0"/>
              <a:t>Mental states (like pain, joy, fear) are identical to brain states — e.g., “pain just is C-fiber firing.”</a:t>
            </a:r>
          </a:p>
          <a:p>
            <a:pPr marL="342900" indent="-342900">
              <a:buFont typeface="Arial" panose="020B0604020202020204" pitchFamily="34" charset="0"/>
              <a:buChar char="•"/>
            </a:pPr>
            <a:r>
              <a:rPr lang="en-US" sz="2400" dirty="0"/>
              <a:t>Every kind of mental state maps onto a specific kind of physical state in the brain.</a:t>
            </a:r>
          </a:p>
          <a:p>
            <a:r>
              <a:rPr lang="en-US" sz="2400" b="1" dirty="0"/>
              <a:t>Problem</a:t>
            </a:r>
            <a:r>
              <a:rPr lang="en-US" sz="2400" dirty="0"/>
              <a:t>: This view struggles with the “multiple realizability” objection: if an alien or AI can feel pain without C-fibers, then pain can’t be identical to that brain state.</a:t>
            </a:r>
          </a:p>
        </p:txBody>
      </p:sp>
      <p:sp>
        <p:nvSpPr>
          <p:cNvPr id="3" name="TextBox 2">
            <a:extLst>
              <a:ext uri="{FF2B5EF4-FFF2-40B4-BE49-F238E27FC236}">
                <a16:creationId xmlns:a16="http://schemas.microsoft.com/office/drawing/2014/main" id="{8837591C-8A29-F278-5478-D03984597DB2}"/>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the same as the body, and mind and body are not separately explainable. </a:t>
            </a:r>
          </a:p>
        </p:txBody>
      </p:sp>
    </p:spTree>
    <p:extLst>
      <p:ext uri="{BB962C8B-B14F-4D97-AF65-F5344CB8AC3E}">
        <p14:creationId xmlns:p14="http://schemas.microsoft.com/office/powerpoint/2010/main" val="340463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4F332-6A6D-7FEA-0E61-73B247172D4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243F280-3129-2613-2476-E520FD957BFE}"/>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2</a:t>
            </a:r>
          </a:p>
        </p:txBody>
      </p:sp>
      <p:graphicFrame>
        <p:nvGraphicFramePr>
          <p:cNvPr id="2" name="Table 1">
            <a:extLst>
              <a:ext uri="{FF2B5EF4-FFF2-40B4-BE49-F238E27FC236}">
                <a16:creationId xmlns:a16="http://schemas.microsoft.com/office/drawing/2014/main" id="{A5B7A134-9EF7-0539-125B-14ACC4E8099D}"/>
              </a:ext>
            </a:extLst>
          </p:cNvPr>
          <p:cNvGraphicFramePr>
            <a:graphicFrameLocks noGrp="1"/>
          </p:cNvGraphicFramePr>
          <p:nvPr>
            <p:extLst>
              <p:ext uri="{D42A27DB-BD31-4B8C-83A1-F6EECF244321}">
                <p14:modId xmlns:p14="http://schemas.microsoft.com/office/powerpoint/2010/main" val="972297352"/>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10" name="TextBox 9">
            <a:extLst>
              <a:ext uri="{FF2B5EF4-FFF2-40B4-BE49-F238E27FC236}">
                <a16:creationId xmlns:a16="http://schemas.microsoft.com/office/drawing/2014/main" id="{465DC3E3-802B-8AE4-C1CA-BA9F7679DD01}"/>
              </a:ext>
            </a:extLst>
          </p:cNvPr>
          <p:cNvSpPr txBox="1"/>
          <p:nvPr/>
        </p:nvSpPr>
        <p:spPr>
          <a:xfrm>
            <a:off x="268707" y="2999894"/>
            <a:ext cx="11903242" cy="2677656"/>
          </a:xfrm>
          <a:prstGeom prst="rect">
            <a:avLst/>
          </a:prstGeom>
          <a:noFill/>
        </p:spPr>
        <p:txBody>
          <a:bodyPr wrap="square">
            <a:spAutoFit/>
          </a:bodyPr>
          <a:lstStyle/>
          <a:p>
            <a:r>
              <a:rPr lang="en-US" sz="2400" b="1" dirty="0"/>
              <a:t>Example: Eliminative Materialism</a:t>
            </a:r>
          </a:p>
          <a:p>
            <a:pPr marL="342900" indent="-342900">
              <a:buFont typeface="Arial" panose="020B0604020202020204" pitchFamily="34" charset="0"/>
              <a:buChar char="•"/>
            </a:pPr>
            <a:r>
              <a:rPr lang="en-US" sz="2400" dirty="0"/>
              <a:t>Our everyday mental concepts (“beliefs,” “desires,” “feelings”) are a flawed “folk psychology”.</a:t>
            </a:r>
          </a:p>
          <a:p>
            <a:pPr marL="342900" indent="-342900">
              <a:buFont typeface="Arial" panose="020B0604020202020204" pitchFamily="34" charset="0"/>
              <a:buChar char="•"/>
            </a:pPr>
            <a:r>
              <a:rPr lang="en-US" sz="2400" dirty="0"/>
              <a:t>As neuroscience advances, these commonsense terms will be eliminated and replaced by precise neuroscientific ones, the way “phlogiston” was replaced in chemistry.</a:t>
            </a:r>
          </a:p>
          <a:p>
            <a:r>
              <a:rPr lang="en-US" sz="2400" b="1" dirty="0"/>
              <a:t>Problem</a:t>
            </a:r>
            <a:r>
              <a:rPr lang="en-US" sz="2400" dirty="0"/>
              <a:t>: It seems self-refuting — to argue for eliminativism, you have to use beliefs and desires (you believe eliminativism is true, you desire to persuade others).</a:t>
            </a:r>
          </a:p>
        </p:txBody>
      </p:sp>
      <p:sp>
        <p:nvSpPr>
          <p:cNvPr id="4" name="TextBox 3">
            <a:extLst>
              <a:ext uri="{FF2B5EF4-FFF2-40B4-BE49-F238E27FC236}">
                <a16:creationId xmlns:a16="http://schemas.microsoft.com/office/drawing/2014/main" id="{F591FA67-5646-7683-4219-418F0BA2B7DD}"/>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the same as the body, and mind and body are not separately explainable. </a:t>
            </a:r>
          </a:p>
        </p:txBody>
      </p:sp>
    </p:spTree>
    <p:extLst>
      <p:ext uri="{BB962C8B-B14F-4D97-AF65-F5344CB8AC3E}">
        <p14:creationId xmlns:p14="http://schemas.microsoft.com/office/powerpoint/2010/main" val="279004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AD05-F7C4-130B-42D6-2DCCD514FD9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95F7296-C87D-5B92-50A6-DD6B8EFFE9BA}"/>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3</a:t>
            </a:r>
          </a:p>
        </p:txBody>
      </p:sp>
      <p:graphicFrame>
        <p:nvGraphicFramePr>
          <p:cNvPr id="2" name="Table 1">
            <a:extLst>
              <a:ext uri="{FF2B5EF4-FFF2-40B4-BE49-F238E27FC236}">
                <a16:creationId xmlns:a16="http://schemas.microsoft.com/office/drawing/2014/main" id="{5F82FBC3-F310-A7B1-C002-69CC7D9A2739}"/>
              </a:ext>
            </a:extLst>
          </p:cNvPr>
          <p:cNvGraphicFramePr>
            <a:graphicFrameLocks noGrp="1"/>
          </p:cNvGraphicFramePr>
          <p:nvPr>
            <p:extLst>
              <p:ext uri="{D42A27DB-BD31-4B8C-83A1-F6EECF244321}">
                <p14:modId xmlns:p14="http://schemas.microsoft.com/office/powerpoint/2010/main" val="2629892974"/>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3" name="TextBox 2">
            <a:extLst>
              <a:ext uri="{FF2B5EF4-FFF2-40B4-BE49-F238E27FC236}">
                <a16:creationId xmlns:a16="http://schemas.microsoft.com/office/drawing/2014/main" id="{199F6575-AE1A-F71C-3AB3-5F88AE4C49CB}"/>
              </a:ext>
            </a:extLst>
          </p:cNvPr>
          <p:cNvSpPr txBox="1"/>
          <p:nvPr/>
        </p:nvSpPr>
        <p:spPr>
          <a:xfrm>
            <a:off x="0" y="3295179"/>
            <a:ext cx="6220328" cy="1200329"/>
          </a:xfrm>
          <a:prstGeom prst="rect">
            <a:avLst/>
          </a:prstGeom>
          <a:noFill/>
        </p:spPr>
        <p:txBody>
          <a:bodyPr wrap="square">
            <a:spAutoFit/>
          </a:bodyPr>
          <a:lstStyle/>
          <a:p>
            <a:r>
              <a:rPr lang="en-US" sz="2400" b="1" dirty="0"/>
              <a:t>Pros</a:t>
            </a:r>
            <a:r>
              <a:rPr lang="en-US" sz="2400" dirty="0"/>
              <a:t>:</a:t>
            </a:r>
          </a:p>
          <a:p>
            <a:pPr marL="342900" indent="-342900">
              <a:buFont typeface="Arial" panose="020B0604020202020204" pitchFamily="34" charset="0"/>
              <a:buChar char="•"/>
            </a:pPr>
            <a:r>
              <a:rPr lang="en-US" sz="2400" dirty="0"/>
              <a:t>Maintains a separate status for the mental (if you value that)</a:t>
            </a:r>
          </a:p>
        </p:txBody>
      </p:sp>
      <p:sp>
        <p:nvSpPr>
          <p:cNvPr id="4" name="TextBox 3">
            <a:extLst>
              <a:ext uri="{FF2B5EF4-FFF2-40B4-BE49-F238E27FC236}">
                <a16:creationId xmlns:a16="http://schemas.microsoft.com/office/drawing/2014/main" id="{08166FE6-2FBC-5ABE-49DF-7CB95FBB6C25}"/>
              </a:ext>
            </a:extLst>
          </p:cNvPr>
          <p:cNvSpPr txBox="1"/>
          <p:nvPr/>
        </p:nvSpPr>
        <p:spPr>
          <a:xfrm>
            <a:off x="6665492" y="3295179"/>
            <a:ext cx="5526507" cy="1569660"/>
          </a:xfrm>
          <a:prstGeom prst="rect">
            <a:avLst/>
          </a:prstGeom>
          <a:noFill/>
        </p:spPr>
        <p:txBody>
          <a:bodyPr wrap="square">
            <a:spAutoFit/>
          </a:bodyPr>
          <a:lstStyle/>
          <a:p>
            <a:r>
              <a:rPr lang="en-US" sz="2400" b="1" dirty="0"/>
              <a:t>Cons:</a:t>
            </a:r>
          </a:p>
          <a:p>
            <a:pPr marL="342900" indent="-342900">
              <a:buFont typeface="Arial" panose="020B0604020202020204" pitchFamily="34" charset="0"/>
              <a:buChar char="•"/>
            </a:pPr>
            <a:r>
              <a:rPr lang="en-US" sz="2400" dirty="0"/>
              <a:t>Interaction problem squared</a:t>
            </a:r>
          </a:p>
          <a:p>
            <a:pPr marL="342900" indent="-342900">
              <a:buFont typeface="Arial" panose="020B0604020202020204" pitchFamily="34" charset="0"/>
              <a:buChar char="•"/>
            </a:pPr>
            <a:r>
              <a:rPr lang="en-US" sz="2400" dirty="0"/>
              <a:t>Pretty much all the problems of all the others put together</a:t>
            </a:r>
          </a:p>
        </p:txBody>
      </p:sp>
      <p:sp>
        <p:nvSpPr>
          <p:cNvPr id="5" name="TextBox 4">
            <a:extLst>
              <a:ext uri="{FF2B5EF4-FFF2-40B4-BE49-F238E27FC236}">
                <a16:creationId xmlns:a16="http://schemas.microsoft.com/office/drawing/2014/main" id="{6D3ACCEE-2C74-3084-2B73-0A0C757E4C65}"/>
              </a:ext>
            </a:extLst>
          </p:cNvPr>
          <p:cNvSpPr txBox="1"/>
          <p:nvPr/>
        </p:nvSpPr>
        <p:spPr>
          <a:xfrm>
            <a:off x="6686548" y="1430234"/>
            <a:ext cx="5236745" cy="1569660"/>
          </a:xfrm>
          <a:prstGeom prst="rect">
            <a:avLst/>
          </a:prstGeom>
          <a:noFill/>
        </p:spPr>
        <p:txBody>
          <a:bodyPr wrap="square">
            <a:spAutoFit/>
          </a:bodyPr>
          <a:lstStyle/>
          <a:p>
            <a:r>
              <a:rPr lang="en-US" sz="2400" b="1" dirty="0"/>
              <a:t>Definition</a:t>
            </a:r>
            <a:r>
              <a:rPr lang="en-US" sz="2400" dirty="0"/>
              <a:t>: Mind and physical systems are independent kinds of stuff, but must understand both of them to explain each one.</a:t>
            </a:r>
          </a:p>
        </p:txBody>
      </p:sp>
    </p:spTree>
    <p:extLst>
      <p:ext uri="{BB962C8B-B14F-4D97-AF65-F5344CB8AC3E}">
        <p14:creationId xmlns:p14="http://schemas.microsoft.com/office/powerpoint/2010/main" val="103325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72DA-D5AB-425A-FA39-E30DBC7A0DB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D2FE7C8-C426-9150-18FB-19680039BBC2}"/>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4</a:t>
            </a:r>
          </a:p>
        </p:txBody>
      </p:sp>
      <p:graphicFrame>
        <p:nvGraphicFramePr>
          <p:cNvPr id="2" name="Table 1">
            <a:extLst>
              <a:ext uri="{FF2B5EF4-FFF2-40B4-BE49-F238E27FC236}">
                <a16:creationId xmlns:a16="http://schemas.microsoft.com/office/drawing/2014/main" id="{3C06A4E5-0BE0-0C2C-7C5A-E67D35E4080E}"/>
              </a:ext>
            </a:extLst>
          </p:cNvPr>
          <p:cNvGraphicFramePr>
            <a:graphicFrameLocks noGrp="1"/>
          </p:cNvGraphicFramePr>
          <p:nvPr>
            <p:extLst>
              <p:ext uri="{D42A27DB-BD31-4B8C-83A1-F6EECF244321}">
                <p14:modId xmlns:p14="http://schemas.microsoft.com/office/powerpoint/2010/main" val="2466512614"/>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3" name="TextBox 2">
            <a:extLst>
              <a:ext uri="{FF2B5EF4-FFF2-40B4-BE49-F238E27FC236}">
                <a16:creationId xmlns:a16="http://schemas.microsoft.com/office/drawing/2014/main" id="{626C607C-43A5-0D7D-F523-10E558BCAF75}"/>
              </a:ext>
            </a:extLst>
          </p:cNvPr>
          <p:cNvSpPr txBox="1"/>
          <p:nvPr/>
        </p:nvSpPr>
        <p:spPr>
          <a:xfrm>
            <a:off x="0" y="3295179"/>
            <a:ext cx="6220328" cy="2677656"/>
          </a:xfrm>
          <a:prstGeom prst="rect">
            <a:avLst/>
          </a:prstGeom>
          <a:noFill/>
        </p:spPr>
        <p:txBody>
          <a:bodyPr wrap="square">
            <a:spAutoFit/>
          </a:bodyPr>
          <a:lstStyle/>
          <a:p>
            <a:r>
              <a:rPr lang="en-US" sz="2400" b="1" dirty="0"/>
              <a:t>Pros</a:t>
            </a:r>
            <a:r>
              <a:rPr lang="en-US" sz="2400" dirty="0"/>
              <a:t>:</a:t>
            </a:r>
          </a:p>
          <a:p>
            <a:pPr marL="342900" indent="-342900">
              <a:buFont typeface="Arial" panose="020B0604020202020204" pitchFamily="34" charset="0"/>
              <a:buChar char="•"/>
            </a:pPr>
            <a:r>
              <a:rPr lang="en-US" sz="2400" dirty="0"/>
              <a:t>Allows for useful psychological explanations.</a:t>
            </a:r>
          </a:p>
          <a:p>
            <a:pPr marL="342900" indent="-342900">
              <a:buFont typeface="Arial" panose="020B0604020202020204" pitchFamily="34" charset="0"/>
              <a:buChar char="•"/>
            </a:pPr>
            <a:r>
              <a:rPr lang="en-US" sz="2400" dirty="0"/>
              <a:t>Supports interdisciplinary research (neuroscience, AI, psychology).</a:t>
            </a:r>
          </a:p>
          <a:p>
            <a:pPr marL="342900" indent="-342900">
              <a:buFont typeface="Arial" panose="020B0604020202020204" pitchFamily="34" charset="0"/>
              <a:buChar char="•"/>
            </a:pPr>
            <a:r>
              <a:rPr lang="en-US" sz="2400" dirty="0"/>
              <a:t>Handles multiple realizability: different systems (human, machine) can support similar mental states.</a:t>
            </a:r>
          </a:p>
        </p:txBody>
      </p:sp>
      <p:sp>
        <p:nvSpPr>
          <p:cNvPr id="4" name="TextBox 3">
            <a:extLst>
              <a:ext uri="{FF2B5EF4-FFF2-40B4-BE49-F238E27FC236}">
                <a16:creationId xmlns:a16="http://schemas.microsoft.com/office/drawing/2014/main" id="{86DF2C69-2E7D-C06A-F1DF-46E64DD3580F}"/>
              </a:ext>
            </a:extLst>
          </p:cNvPr>
          <p:cNvSpPr txBox="1"/>
          <p:nvPr/>
        </p:nvSpPr>
        <p:spPr>
          <a:xfrm>
            <a:off x="6665492" y="3295179"/>
            <a:ext cx="5526507" cy="2308324"/>
          </a:xfrm>
          <a:prstGeom prst="rect">
            <a:avLst/>
          </a:prstGeom>
          <a:noFill/>
        </p:spPr>
        <p:txBody>
          <a:bodyPr wrap="square">
            <a:spAutoFit/>
          </a:bodyPr>
          <a:lstStyle/>
          <a:p>
            <a:r>
              <a:rPr lang="en-US" sz="2400" b="1" dirty="0"/>
              <a:t>Cons:</a:t>
            </a:r>
          </a:p>
          <a:p>
            <a:pPr marL="342900" indent="-342900">
              <a:buFont typeface="Arial" panose="020B0604020202020204" pitchFamily="34" charset="0"/>
              <a:buChar char="•"/>
            </a:pPr>
            <a:r>
              <a:rPr lang="en-US" sz="2400" dirty="0"/>
              <a:t>Critics may say it’s vague or fence-sitting.</a:t>
            </a:r>
          </a:p>
          <a:p>
            <a:pPr marL="342900" indent="-342900">
              <a:buFont typeface="Arial" panose="020B0604020202020204" pitchFamily="34" charset="0"/>
              <a:buChar char="•"/>
            </a:pPr>
            <a:r>
              <a:rPr lang="en-US" sz="2400" dirty="0"/>
              <a:t>Requires care to avoid incoherent dual-aspect metaphysics.</a:t>
            </a:r>
          </a:p>
          <a:p>
            <a:pPr marL="342900" indent="-342900">
              <a:buFont typeface="Arial" panose="020B0604020202020204" pitchFamily="34" charset="0"/>
              <a:buChar char="•"/>
            </a:pPr>
            <a:r>
              <a:rPr lang="en-US" sz="2400" dirty="0"/>
              <a:t>Still debated: what “level” is real?</a:t>
            </a:r>
          </a:p>
        </p:txBody>
      </p:sp>
      <p:sp>
        <p:nvSpPr>
          <p:cNvPr id="5" name="TextBox 4">
            <a:extLst>
              <a:ext uri="{FF2B5EF4-FFF2-40B4-BE49-F238E27FC236}">
                <a16:creationId xmlns:a16="http://schemas.microsoft.com/office/drawing/2014/main" id="{88EFA6ED-06F7-B1BE-C715-9C7C0B731A43}"/>
              </a:ext>
            </a:extLst>
          </p:cNvPr>
          <p:cNvSpPr txBox="1"/>
          <p:nvPr/>
        </p:nvSpPr>
        <p:spPr>
          <a:xfrm>
            <a:off x="6686548" y="1430234"/>
            <a:ext cx="5236745" cy="1569660"/>
          </a:xfrm>
          <a:prstGeom prst="rect">
            <a:avLst/>
          </a:prstGeom>
          <a:noFill/>
        </p:spPr>
        <p:txBody>
          <a:bodyPr wrap="square">
            <a:spAutoFit/>
          </a:bodyPr>
          <a:lstStyle/>
          <a:p>
            <a:r>
              <a:rPr lang="en-US" sz="2400" b="1" dirty="0"/>
              <a:t>Definition</a:t>
            </a:r>
            <a:r>
              <a:rPr lang="en-US" sz="2400" dirty="0"/>
              <a:t>: Mind depends on physical systems, but can sometimes be explained in terms that are not reduced to physical ones.</a:t>
            </a:r>
          </a:p>
        </p:txBody>
      </p:sp>
    </p:spTree>
    <p:extLst>
      <p:ext uri="{BB962C8B-B14F-4D97-AF65-F5344CB8AC3E}">
        <p14:creationId xmlns:p14="http://schemas.microsoft.com/office/powerpoint/2010/main" val="166545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B146E-12C8-FE0E-DDBD-8F43CBCE31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5152426-FE6E-7DD4-69BF-A0D9E1D2A798}"/>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4</a:t>
            </a:r>
          </a:p>
        </p:txBody>
      </p:sp>
      <p:graphicFrame>
        <p:nvGraphicFramePr>
          <p:cNvPr id="2" name="Table 1">
            <a:extLst>
              <a:ext uri="{FF2B5EF4-FFF2-40B4-BE49-F238E27FC236}">
                <a16:creationId xmlns:a16="http://schemas.microsoft.com/office/drawing/2014/main" id="{D0899AE5-AD92-88F3-4ADD-AF1B87CC51D7}"/>
              </a:ext>
            </a:extLst>
          </p:cNvPr>
          <p:cNvGraphicFramePr>
            <a:graphicFrameLocks noGrp="1"/>
          </p:cNvGraphicFramePr>
          <p:nvPr>
            <p:extLst>
              <p:ext uri="{D42A27DB-BD31-4B8C-83A1-F6EECF244321}">
                <p14:modId xmlns:p14="http://schemas.microsoft.com/office/powerpoint/2010/main" val="2727609878"/>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8" name="TextBox 7">
            <a:extLst>
              <a:ext uri="{FF2B5EF4-FFF2-40B4-BE49-F238E27FC236}">
                <a16:creationId xmlns:a16="http://schemas.microsoft.com/office/drawing/2014/main" id="{522FD931-F1D6-E55D-FDE2-4190C7832E7A}"/>
              </a:ext>
            </a:extLst>
          </p:cNvPr>
          <p:cNvSpPr txBox="1"/>
          <p:nvPr/>
        </p:nvSpPr>
        <p:spPr>
          <a:xfrm>
            <a:off x="6686548" y="1430234"/>
            <a:ext cx="5236745" cy="1569660"/>
          </a:xfrm>
          <a:prstGeom prst="rect">
            <a:avLst/>
          </a:prstGeom>
          <a:noFill/>
        </p:spPr>
        <p:txBody>
          <a:bodyPr wrap="square">
            <a:spAutoFit/>
          </a:bodyPr>
          <a:lstStyle/>
          <a:p>
            <a:r>
              <a:rPr lang="en-US" sz="2400" b="1" dirty="0"/>
              <a:t>Definition</a:t>
            </a:r>
            <a:r>
              <a:rPr lang="en-US" sz="2400" dirty="0"/>
              <a:t>: Mind depends on physical systems, but can sometimes be explained in terms that are not reduced to physical ones.</a:t>
            </a:r>
          </a:p>
        </p:txBody>
      </p:sp>
      <p:sp>
        <p:nvSpPr>
          <p:cNvPr id="10" name="TextBox 9">
            <a:extLst>
              <a:ext uri="{FF2B5EF4-FFF2-40B4-BE49-F238E27FC236}">
                <a16:creationId xmlns:a16="http://schemas.microsoft.com/office/drawing/2014/main" id="{0CEEBBBC-D7C1-4F00-44BB-FB47567FEFC2}"/>
              </a:ext>
            </a:extLst>
          </p:cNvPr>
          <p:cNvSpPr txBox="1"/>
          <p:nvPr/>
        </p:nvSpPr>
        <p:spPr>
          <a:xfrm>
            <a:off x="268707" y="2999894"/>
            <a:ext cx="11903242" cy="3046988"/>
          </a:xfrm>
          <a:prstGeom prst="rect">
            <a:avLst/>
          </a:prstGeom>
          <a:noFill/>
        </p:spPr>
        <p:txBody>
          <a:bodyPr wrap="square">
            <a:spAutoFit/>
          </a:bodyPr>
          <a:lstStyle/>
          <a:p>
            <a:r>
              <a:rPr lang="en-US" sz="2400" b="1" dirty="0"/>
              <a:t>Example: Functionalism</a:t>
            </a:r>
          </a:p>
          <a:p>
            <a:pPr marL="342900" indent="-342900">
              <a:buFont typeface="Arial" panose="020B0604020202020204" pitchFamily="34" charset="0"/>
              <a:buChar char="•"/>
            </a:pPr>
            <a:r>
              <a:rPr lang="en-US" sz="2400" dirty="0"/>
              <a:t>What makes something a mental state is what it does, not what it’s made of. Pain = the state that’s caused by injury and leads to avoidance, regardless of whether it’s in a brain, a robot, or an alien.</a:t>
            </a:r>
          </a:p>
          <a:p>
            <a:pPr marL="342900" indent="-342900">
              <a:buFont typeface="Arial" panose="020B0604020202020204" pitchFamily="34" charset="0"/>
              <a:buChar char="•"/>
            </a:pPr>
            <a:r>
              <a:rPr lang="en-US" sz="2400" dirty="0"/>
              <a:t>Mental states are defined by their functions or roles in a system, not their physical substance.</a:t>
            </a:r>
          </a:p>
          <a:p>
            <a:r>
              <a:rPr lang="en-US" sz="2400" b="1" dirty="0"/>
              <a:t>Problem</a:t>
            </a:r>
            <a:r>
              <a:rPr lang="en-US" sz="2400" dirty="0"/>
              <a:t>: It struggles with qualia — explaining why these functional roles are accompanied by felt experience (“what it’s like” to be in pain).</a:t>
            </a:r>
          </a:p>
        </p:txBody>
      </p:sp>
    </p:spTree>
    <p:extLst>
      <p:ext uri="{BB962C8B-B14F-4D97-AF65-F5344CB8AC3E}">
        <p14:creationId xmlns:p14="http://schemas.microsoft.com/office/powerpoint/2010/main" val="25779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E2C75-9061-2FE8-4730-C37C5CAF4A8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1661DA9-F0D1-E0F0-1B1B-9B0F57E71C7E}"/>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4</a:t>
            </a:r>
          </a:p>
        </p:txBody>
      </p:sp>
      <p:graphicFrame>
        <p:nvGraphicFramePr>
          <p:cNvPr id="2" name="Table 1">
            <a:extLst>
              <a:ext uri="{FF2B5EF4-FFF2-40B4-BE49-F238E27FC236}">
                <a16:creationId xmlns:a16="http://schemas.microsoft.com/office/drawing/2014/main" id="{93473A75-BF6E-39B8-BD9A-55A04601EF17}"/>
              </a:ext>
            </a:extLst>
          </p:cNvPr>
          <p:cNvGraphicFramePr>
            <a:graphicFrameLocks noGrp="1"/>
          </p:cNvGraphicFramePr>
          <p:nvPr>
            <p:extLst>
              <p:ext uri="{D42A27DB-BD31-4B8C-83A1-F6EECF244321}">
                <p14:modId xmlns:p14="http://schemas.microsoft.com/office/powerpoint/2010/main" val="3091704919"/>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8" name="TextBox 7">
            <a:extLst>
              <a:ext uri="{FF2B5EF4-FFF2-40B4-BE49-F238E27FC236}">
                <a16:creationId xmlns:a16="http://schemas.microsoft.com/office/drawing/2014/main" id="{3582DDF4-62BB-77A9-7C05-8EAFCEE59DBE}"/>
              </a:ext>
            </a:extLst>
          </p:cNvPr>
          <p:cNvSpPr txBox="1"/>
          <p:nvPr/>
        </p:nvSpPr>
        <p:spPr>
          <a:xfrm>
            <a:off x="6686548" y="1430234"/>
            <a:ext cx="5236745" cy="1569660"/>
          </a:xfrm>
          <a:prstGeom prst="rect">
            <a:avLst/>
          </a:prstGeom>
          <a:noFill/>
        </p:spPr>
        <p:txBody>
          <a:bodyPr wrap="square">
            <a:spAutoFit/>
          </a:bodyPr>
          <a:lstStyle/>
          <a:p>
            <a:r>
              <a:rPr lang="en-US" sz="2400" b="1" dirty="0"/>
              <a:t>Definition</a:t>
            </a:r>
            <a:r>
              <a:rPr lang="en-US" sz="2400" dirty="0"/>
              <a:t>: Mind depends on physical systems, but can sometimes be explained in terms that are not reduced to physical ones.</a:t>
            </a:r>
          </a:p>
        </p:txBody>
      </p:sp>
      <p:sp>
        <p:nvSpPr>
          <p:cNvPr id="10" name="TextBox 9">
            <a:extLst>
              <a:ext uri="{FF2B5EF4-FFF2-40B4-BE49-F238E27FC236}">
                <a16:creationId xmlns:a16="http://schemas.microsoft.com/office/drawing/2014/main" id="{D51AEBA7-CCF1-B6DF-4440-D0143047D430}"/>
              </a:ext>
            </a:extLst>
          </p:cNvPr>
          <p:cNvSpPr txBox="1"/>
          <p:nvPr/>
        </p:nvSpPr>
        <p:spPr>
          <a:xfrm>
            <a:off x="268707" y="2999894"/>
            <a:ext cx="11903242" cy="2677656"/>
          </a:xfrm>
          <a:prstGeom prst="rect">
            <a:avLst/>
          </a:prstGeom>
          <a:noFill/>
        </p:spPr>
        <p:txBody>
          <a:bodyPr wrap="square">
            <a:spAutoFit/>
          </a:bodyPr>
          <a:lstStyle/>
          <a:p>
            <a:r>
              <a:rPr lang="en-US" sz="2400" b="1" dirty="0"/>
              <a:t>Example: Emergentism</a:t>
            </a:r>
          </a:p>
          <a:p>
            <a:pPr marL="342900" indent="-342900">
              <a:buFont typeface="Arial" panose="020B0604020202020204" pitchFamily="34" charset="0"/>
              <a:buChar char="•"/>
            </a:pPr>
            <a:r>
              <a:rPr lang="en-US" sz="2400" dirty="0"/>
              <a:t>Mental phenomena emerge from complex physical systems like the brain, the way liquidity emerges from H₂O molecules.</a:t>
            </a:r>
          </a:p>
          <a:p>
            <a:pPr marL="342900" indent="-342900">
              <a:buFont typeface="Arial" panose="020B0604020202020204" pitchFamily="34" charset="0"/>
              <a:buChar char="•"/>
            </a:pPr>
            <a:r>
              <a:rPr lang="en-US" sz="2400" dirty="0"/>
              <a:t>The mind is not separate from the brain, but it has new properties that aren’t reducible to the properties of neurons.</a:t>
            </a:r>
          </a:p>
          <a:p>
            <a:r>
              <a:rPr lang="en-US" sz="2400" b="1" dirty="0"/>
              <a:t>Problem</a:t>
            </a:r>
            <a:r>
              <a:rPr lang="en-US" sz="2400" dirty="0"/>
              <a:t>: Critics ask whether “emergence” really explains anything — or if it’s just a label for our ignorance about how brain activity produces cognition.</a:t>
            </a:r>
          </a:p>
        </p:txBody>
      </p:sp>
    </p:spTree>
    <p:extLst>
      <p:ext uri="{BB962C8B-B14F-4D97-AF65-F5344CB8AC3E}">
        <p14:creationId xmlns:p14="http://schemas.microsoft.com/office/powerpoint/2010/main" val="352890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9878-BB72-64BE-7A20-1B0EC6FE8AE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241C7DA-CA78-DD90-1B2C-9A7F4FBE3B73}"/>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4</a:t>
            </a:r>
          </a:p>
        </p:txBody>
      </p:sp>
      <p:graphicFrame>
        <p:nvGraphicFramePr>
          <p:cNvPr id="2" name="Table 1">
            <a:extLst>
              <a:ext uri="{FF2B5EF4-FFF2-40B4-BE49-F238E27FC236}">
                <a16:creationId xmlns:a16="http://schemas.microsoft.com/office/drawing/2014/main" id="{5D4352FF-CB1E-EFDD-C4E7-A4273F7C0124}"/>
              </a:ext>
            </a:extLst>
          </p:cNvPr>
          <p:cNvGraphicFramePr>
            <a:graphicFrameLocks noGrp="1"/>
          </p:cNvGraphicFramePr>
          <p:nvPr>
            <p:extLst>
              <p:ext uri="{D42A27DB-BD31-4B8C-83A1-F6EECF244321}">
                <p14:modId xmlns:p14="http://schemas.microsoft.com/office/powerpoint/2010/main" val="2173915204"/>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8" name="TextBox 7">
            <a:extLst>
              <a:ext uri="{FF2B5EF4-FFF2-40B4-BE49-F238E27FC236}">
                <a16:creationId xmlns:a16="http://schemas.microsoft.com/office/drawing/2014/main" id="{DECB839D-7886-46AA-FB74-82FCB9AEE791}"/>
              </a:ext>
            </a:extLst>
          </p:cNvPr>
          <p:cNvSpPr txBox="1"/>
          <p:nvPr/>
        </p:nvSpPr>
        <p:spPr>
          <a:xfrm>
            <a:off x="6686548" y="1430234"/>
            <a:ext cx="5236745" cy="1569660"/>
          </a:xfrm>
          <a:prstGeom prst="rect">
            <a:avLst/>
          </a:prstGeom>
          <a:noFill/>
        </p:spPr>
        <p:txBody>
          <a:bodyPr wrap="square">
            <a:spAutoFit/>
          </a:bodyPr>
          <a:lstStyle/>
          <a:p>
            <a:r>
              <a:rPr lang="en-US" sz="2400" b="1" dirty="0"/>
              <a:t>Definition</a:t>
            </a:r>
            <a:r>
              <a:rPr lang="en-US" sz="2400" dirty="0"/>
              <a:t>: Mind depends on physical systems, but can sometimes be explained in terms that are not reduced to physical ones.</a:t>
            </a:r>
          </a:p>
        </p:txBody>
      </p:sp>
      <p:sp>
        <p:nvSpPr>
          <p:cNvPr id="10" name="TextBox 9">
            <a:extLst>
              <a:ext uri="{FF2B5EF4-FFF2-40B4-BE49-F238E27FC236}">
                <a16:creationId xmlns:a16="http://schemas.microsoft.com/office/drawing/2014/main" id="{D62D1C9B-ABC7-E6AC-62FC-C21D488E2F36}"/>
              </a:ext>
            </a:extLst>
          </p:cNvPr>
          <p:cNvSpPr txBox="1"/>
          <p:nvPr/>
        </p:nvSpPr>
        <p:spPr>
          <a:xfrm>
            <a:off x="268707" y="2999894"/>
            <a:ext cx="11903242" cy="2308324"/>
          </a:xfrm>
          <a:prstGeom prst="rect">
            <a:avLst/>
          </a:prstGeom>
          <a:noFill/>
        </p:spPr>
        <p:txBody>
          <a:bodyPr wrap="square">
            <a:spAutoFit/>
          </a:bodyPr>
          <a:lstStyle/>
          <a:p>
            <a:r>
              <a:rPr lang="en-US" sz="2400" b="1" dirty="0"/>
              <a:t>Example: Multiple Levels of Analysis</a:t>
            </a:r>
          </a:p>
          <a:p>
            <a:pPr marL="342900" indent="-342900">
              <a:buFont typeface="Arial" panose="020B0604020202020204" pitchFamily="34" charset="0"/>
              <a:buChar char="•"/>
            </a:pPr>
            <a:r>
              <a:rPr lang="en-US" sz="2400" dirty="0"/>
              <a:t>To understand the mind, we must explain it at different levels:</a:t>
            </a:r>
          </a:p>
          <a:p>
            <a:pPr marL="342900" indent="-342900">
              <a:buFont typeface="Arial" panose="020B0604020202020204" pitchFamily="34" charset="0"/>
              <a:buChar char="•"/>
            </a:pPr>
            <a:r>
              <a:rPr lang="en-US" sz="2400" dirty="0"/>
              <a:t>Each level gives a valid, necessary kind of explanation; no single level captures the whole picture.</a:t>
            </a:r>
          </a:p>
          <a:p>
            <a:r>
              <a:rPr lang="en-US" sz="2400" b="1" dirty="0"/>
              <a:t>Problem</a:t>
            </a:r>
            <a:r>
              <a:rPr lang="en-US" sz="2400" dirty="0"/>
              <a:t>: How do we connect the levels? For example, how do abstract computations (like vision) map onto specific neural processes?</a:t>
            </a:r>
          </a:p>
        </p:txBody>
      </p:sp>
    </p:spTree>
    <p:extLst>
      <p:ext uri="{BB962C8B-B14F-4D97-AF65-F5344CB8AC3E}">
        <p14:creationId xmlns:p14="http://schemas.microsoft.com/office/powerpoint/2010/main" val="42559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6C6D3-0B11-C5F7-D191-C2FEFAD40BA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69B9B8E-EE80-A879-E177-5B7DE79A11DA}"/>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4</a:t>
            </a:r>
          </a:p>
        </p:txBody>
      </p:sp>
      <p:sp>
        <p:nvSpPr>
          <p:cNvPr id="10" name="TextBox 9">
            <a:extLst>
              <a:ext uri="{FF2B5EF4-FFF2-40B4-BE49-F238E27FC236}">
                <a16:creationId xmlns:a16="http://schemas.microsoft.com/office/drawing/2014/main" id="{755A62FA-18B9-F595-D44D-F65897B89E4D}"/>
              </a:ext>
            </a:extLst>
          </p:cNvPr>
          <p:cNvSpPr txBox="1"/>
          <p:nvPr/>
        </p:nvSpPr>
        <p:spPr>
          <a:xfrm>
            <a:off x="144379" y="1207189"/>
            <a:ext cx="11903242" cy="2677656"/>
          </a:xfrm>
          <a:prstGeom prst="rect">
            <a:avLst/>
          </a:prstGeom>
          <a:noFill/>
        </p:spPr>
        <p:txBody>
          <a:bodyPr wrap="square">
            <a:spAutoFit/>
          </a:bodyPr>
          <a:lstStyle/>
          <a:p>
            <a:r>
              <a:rPr lang="en-US" sz="2400" b="1" dirty="0"/>
              <a:t>The Popularity of Quadrant 4:</a:t>
            </a:r>
          </a:p>
          <a:p>
            <a:pPr marL="342900" indent="-342900">
              <a:buFont typeface="Arial" panose="020B0604020202020204" pitchFamily="34" charset="0"/>
              <a:buChar char="•"/>
            </a:pPr>
            <a:r>
              <a:rPr lang="en-US" sz="2400" dirty="0"/>
              <a:t>Still materialist and scientific (as opposed to quadrant 1 and 3)</a:t>
            </a:r>
          </a:p>
          <a:p>
            <a:pPr marL="342900" indent="-342900">
              <a:buFont typeface="Arial" panose="020B0604020202020204" pitchFamily="34" charset="0"/>
              <a:buChar char="•"/>
            </a:pPr>
            <a:r>
              <a:rPr lang="en-US" sz="2400" dirty="0"/>
              <a:t>Psychological explanations work</a:t>
            </a:r>
          </a:p>
          <a:p>
            <a:pPr marL="342900" indent="-342900">
              <a:buFont typeface="Arial" panose="020B0604020202020204" pitchFamily="34" charset="0"/>
              <a:buChar char="•"/>
            </a:pPr>
            <a:r>
              <a:rPr lang="en-US" sz="2400" dirty="0"/>
              <a:t>Theoretical limitations: can you really eliminate all talk of memory, attention, concepts?</a:t>
            </a:r>
          </a:p>
          <a:p>
            <a:pPr marL="342900" indent="-342900">
              <a:buFont typeface="Arial" panose="020B0604020202020204" pitchFamily="34" charset="0"/>
              <a:buChar char="•"/>
            </a:pPr>
            <a:r>
              <a:rPr lang="en-US" sz="2400" dirty="0"/>
              <a:t>Most sciences are reductive without being eliminativist</a:t>
            </a:r>
          </a:p>
          <a:p>
            <a:pPr marL="342900" indent="-342900">
              <a:buFont typeface="Arial" panose="020B0604020202020204" pitchFamily="34" charset="0"/>
              <a:buChar char="•"/>
            </a:pPr>
            <a:r>
              <a:rPr lang="en-US" sz="2400" dirty="0"/>
              <a:t>Practical constraints. modeling in terms of neurons is intractable</a:t>
            </a:r>
          </a:p>
          <a:p>
            <a:pPr marL="342900" indent="-342900">
              <a:buFont typeface="Arial" panose="020B0604020202020204" pitchFamily="34" charset="0"/>
              <a:buChar char="•"/>
            </a:pPr>
            <a:r>
              <a:rPr lang="en-US" sz="2400" dirty="0"/>
              <a:t>Multiple realizability</a:t>
            </a:r>
          </a:p>
        </p:txBody>
      </p:sp>
    </p:spTree>
    <p:extLst>
      <p:ext uri="{BB962C8B-B14F-4D97-AF65-F5344CB8AC3E}">
        <p14:creationId xmlns:p14="http://schemas.microsoft.com/office/powerpoint/2010/main" val="78206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B721EA-63C8-C2C4-F1FB-A35682C914BE}"/>
              </a:ext>
            </a:extLst>
          </p:cNvPr>
          <p:cNvPicPr>
            <a:picLocks noChangeAspect="1"/>
          </p:cNvPicPr>
          <p:nvPr/>
        </p:nvPicPr>
        <p:blipFill>
          <a:blip r:embed="rId3"/>
          <a:stretch>
            <a:fillRect/>
          </a:stretch>
        </p:blipFill>
        <p:spPr>
          <a:xfrm>
            <a:off x="8585240" y="1799847"/>
            <a:ext cx="3258305" cy="3258305"/>
          </a:xfrm>
          <a:prstGeom prst="rect">
            <a:avLst/>
          </a:prstGeom>
        </p:spPr>
      </p:pic>
      <p:pic>
        <p:nvPicPr>
          <p:cNvPr id="4" name="Picture 2" descr="How to Cut an Orange 3 Ways (Wedges, Slices, and Supremes) | The Kitchn">
            <a:extLst>
              <a:ext uri="{FF2B5EF4-FFF2-40B4-BE49-F238E27FC236}">
                <a16:creationId xmlns:a16="http://schemas.microsoft.com/office/drawing/2014/main" id="{2916FA14-5B29-93BB-CFBB-904AD11B24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0"/>
          <a:stretch>
            <a:fillRect/>
          </a:stretch>
        </p:blipFill>
        <p:spPr bwMode="auto">
          <a:xfrm>
            <a:off x="348455" y="1799847"/>
            <a:ext cx="3522901" cy="3258306"/>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a:extLst>
              <a:ext uri="{FF2B5EF4-FFF2-40B4-BE49-F238E27FC236}">
                <a16:creationId xmlns:a16="http://schemas.microsoft.com/office/drawing/2014/main" id="{765FEAEA-DE08-E2D6-7289-8B008FD8BF46}"/>
              </a:ext>
            </a:extLst>
          </p:cNvPr>
          <p:cNvSpPr/>
          <p:nvPr/>
        </p:nvSpPr>
        <p:spPr>
          <a:xfrm>
            <a:off x="4466848" y="1799847"/>
            <a:ext cx="3522900" cy="325830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Mmm</a:t>
            </a:r>
            <a:r>
              <a:rPr lang="en-US" sz="2400" dirty="0"/>
              <a:t>, Oranges.</a:t>
            </a:r>
            <a:br>
              <a:rPr lang="en-US" sz="2400" dirty="0"/>
            </a:br>
            <a:r>
              <a:rPr lang="en-US" sz="2400" dirty="0"/>
              <a:t>I’m hungry.</a:t>
            </a:r>
          </a:p>
        </p:txBody>
      </p:sp>
      <p:sp>
        <p:nvSpPr>
          <p:cNvPr id="6" name="Title 6">
            <a:extLst>
              <a:ext uri="{FF2B5EF4-FFF2-40B4-BE49-F238E27FC236}">
                <a16:creationId xmlns:a16="http://schemas.microsoft.com/office/drawing/2014/main" id="{789B0445-6846-DE24-3112-232E41B75D94}"/>
              </a:ext>
            </a:extLst>
          </p:cNvPr>
          <p:cNvSpPr txBox="1">
            <a:spLocks/>
          </p:cNvSpPr>
          <p:nvPr/>
        </p:nvSpPr>
        <p:spPr>
          <a:xfrm>
            <a:off x="0" y="0"/>
            <a:ext cx="12192000" cy="842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panose="020F0502020204030204" pitchFamily="34" charset="0"/>
                <a:cs typeface="Calibri" panose="020F0502020204030204" pitchFamily="34" charset="0"/>
              </a:rPr>
              <a:t>Mind-Body Problem</a:t>
            </a:r>
          </a:p>
        </p:txBody>
      </p:sp>
    </p:spTree>
    <p:extLst>
      <p:ext uri="{BB962C8B-B14F-4D97-AF65-F5344CB8AC3E}">
        <p14:creationId xmlns:p14="http://schemas.microsoft.com/office/powerpoint/2010/main" val="141717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E4F1-BBBD-B5E1-5214-A324D2A7D8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B836B3-A856-9A14-987D-66ECCD758C51}"/>
              </a:ext>
            </a:extLst>
          </p:cNvPr>
          <p:cNvSpPr>
            <a:spLocks noGrp="1"/>
          </p:cNvSpPr>
          <p:nvPr>
            <p:ph idx="4294967295"/>
          </p:nvPr>
        </p:nvSpPr>
        <p:spPr>
          <a:xfrm>
            <a:off x="261593" y="1325563"/>
            <a:ext cx="11482251" cy="3625895"/>
          </a:xfrm>
        </p:spPr>
        <p:txBody>
          <a:bodyPr>
            <a:noAutofit/>
          </a:bodyPr>
          <a:lstStyle/>
          <a:p>
            <a:pPr marL="0" indent="0">
              <a:spcBef>
                <a:spcPts val="0"/>
              </a:spcBef>
              <a:buNone/>
            </a:pPr>
            <a:r>
              <a:rPr lang="en-US" b="1" dirty="0"/>
              <a:t>Which of the following statements do you agree with most?</a:t>
            </a:r>
            <a:endParaRPr lang="en-US" dirty="0"/>
          </a:p>
          <a:p>
            <a:pPr marL="0" indent="0">
              <a:spcBef>
                <a:spcPts val="0"/>
              </a:spcBef>
              <a:buNone/>
            </a:pPr>
            <a:endParaRPr lang="en-US" dirty="0"/>
          </a:p>
          <a:p>
            <a:pPr marL="0" indent="0">
              <a:spcBef>
                <a:spcPts val="0"/>
              </a:spcBef>
              <a:buNone/>
            </a:pPr>
            <a:r>
              <a:rPr lang="en-US" dirty="0"/>
              <a:t>A) To explain the mind, eventually we need only to explain the brain.</a:t>
            </a:r>
          </a:p>
          <a:p>
            <a:pPr marL="0" indent="0">
              <a:spcBef>
                <a:spcPts val="0"/>
              </a:spcBef>
              <a:buNone/>
            </a:pPr>
            <a:r>
              <a:rPr lang="en-US" dirty="0"/>
              <a:t>B) We can study the mind without reducing it to the brain.</a:t>
            </a:r>
          </a:p>
          <a:p>
            <a:pPr marL="0" indent="0">
              <a:spcBef>
                <a:spcPts val="0"/>
              </a:spcBef>
              <a:buNone/>
            </a:pPr>
            <a:r>
              <a:rPr lang="en-US" dirty="0"/>
              <a:t>C) To explain the mind, we need to understand the brain; but understanding the brain alone will not be enough. We will need a separate understanding of the mind too.</a:t>
            </a:r>
          </a:p>
          <a:p>
            <a:pPr marL="0" indent="0">
              <a:spcBef>
                <a:spcPts val="0"/>
              </a:spcBef>
              <a:buNone/>
            </a:pPr>
            <a:r>
              <a:rPr lang="en-US" dirty="0"/>
              <a:t>D) Something else.</a:t>
            </a:r>
          </a:p>
        </p:txBody>
      </p:sp>
      <p:sp>
        <p:nvSpPr>
          <p:cNvPr id="7" name="Title 6">
            <a:extLst>
              <a:ext uri="{FF2B5EF4-FFF2-40B4-BE49-F238E27FC236}">
                <a16:creationId xmlns:a16="http://schemas.microsoft.com/office/drawing/2014/main" id="{03780C07-2C39-B960-943D-4B98E91BDADB}"/>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Problem</a:t>
            </a:r>
          </a:p>
        </p:txBody>
      </p:sp>
    </p:spTree>
    <p:extLst>
      <p:ext uri="{BB962C8B-B14F-4D97-AF65-F5344CB8AC3E}">
        <p14:creationId xmlns:p14="http://schemas.microsoft.com/office/powerpoint/2010/main" val="83876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677CD-78E7-C309-7D13-FDA4C9460CA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5BC970-C852-28FD-6D49-E9061119A726}"/>
              </a:ext>
            </a:extLst>
          </p:cNvPr>
          <p:cNvSpPr>
            <a:spLocks noGrp="1"/>
          </p:cNvSpPr>
          <p:nvPr>
            <p:ph idx="4294967295"/>
          </p:nvPr>
        </p:nvSpPr>
        <p:spPr>
          <a:xfrm>
            <a:off x="4211053" y="1059529"/>
            <a:ext cx="7806844" cy="4739692"/>
          </a:xfrm>
        </p:spPr>
        <p:txBody>
          <a:bodyPr>
            <a:noAutofit/>
          </a:bodyPr>
          <a:lstStyle/>
          <a:p>
            <a:pPr marL="0" indent="0">
              <a:spcBef>
                <a:spcPts val="0"/>
              </a:spcBef>
              <a:buNone/>
            </a:pPr>
            <a:r>
              <a:rPr lang="en-US" dirty="0"/>
              <a:t>What is the relationship between the mind and the body (especially the brain)?</a:t>
            </a:r>
          </a:p>
          <a:p>
            <a:pPr marL="0" indent="0">
              <a:spcBef>
                <a:spcPts val="0"/>
              </a:spcBef>
              <a:buNone/>
            </a:pPr>
            <a:endParaRPr lang="en-US" sz="1000" dirty="0"/>
          </a:p>
          <a:p>
            <a:pPr marL="0" indent="0">
              <a:spcBef>
                <a:spcPts val="0"/>
              </a:spcBef>
              <a:buNone/>
            </a:pPr>
            <a:r>
              <a:rPr lang="en-US" dirty="0"/>
              <a:t>Do our thoughts, feelings, and consciousness come entirely from physical processes, or is there something extra? Is the mind some other kind of “stuff”?</a:t>
            </a:r>
          </a:p>
          <a:p>
            <a:pPr marL="0" indent="0">
              <a:spcBef>
                <a:spcPts val="0"/>
              </a:spcBef>
              <a:buNone/>
            </a:pPr>
            <a:endParaRPr lang="en-US" sz="1000" dirty="0"/>
          </a:p>
          <a:p>
            <a:pPr marL="0" indent="0">
              <a:spcBef>
                <a:spcPts val="0"/>
              </a:spcBef>
              <a:buNone/>
            </a:pPr>
            <a:r>
              <a:rPr lang="en-US" b="1" dirty="0"/>
              <a:t>Dualism</a:t>
            </a:r>
            <a:r>
              <a:rPr lang="en-US" dirty="0"/>
              <a:t>: Mind and body are fundamentally different things. The body is physical, the mind is immaterial.</a:t>
            </a:r>
          </a:p>
          <a:p>
            <a:pPr marL="0" indent="0">
              <a:spcBef>
                <a:spcPts val="0"/>
              </a:spcBef>
              <a:buNone/>
            </a:pPr>
            <a:endParaRPr lang="en-US" sz="1000" dirty="0"/>
          </a:p>
          <a:p>
            <a:pPr marL="0" indent="0">
              <a:spcBef>
                <a:spcPts val="0"/>
              </a:spcBef>
              <a:buNone/>
            </a:pPr>
            <a:r>
              <a:rPr lang="en-US" b="1" dirty="0"/>
              <a:t>Materialism</a:t>
            </a:r>
            <a:r>
              <a:rPr lang="en-US" dirty="0"/>
              <a:t>: Only physical matter exists. The mind is what the brain does. Mental states are brain states.</a:t>
            </a:r>
          </a:p>
        </p:txBody>
      </p:sp>
      <p:sp>
        <p:nvSpPr>
          <p:cNvPr id="7" name="Title 6">
            <a:extLst>
              <a:ext uri="{FF2B5EF4-FFF2-40B4-BE49-F238E27FC236}">
                <a16:creationId xmlns:a16="http://schemas.microsoft.com/office/drawing/2014/main" id="{AFFCC02E-9BCA-6F0E-BFF7-2EBBE3843B76}"/>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Problem</a:t>
            </a:r>
          </a:p>
        </p:txBody>
      </p:sp>
      <p:pic>
        <p:nvPicPr>
          <p:cNvPr id="1026" name="Picture 2" descr="The Mind Body Problem by Roz Chast">
            <a:extLst>
              <a:ext uri="{FF2B5EF4-FFF2-40B4-BE49-F238E27FC236}">
                <a16:creationId xmlns:a16="http://schemas.microsoft.com/office/drawing/2014/main" id="{A75F8227-96CA-375D-B1EB-4686E09D03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2" t="9298" r="9731" b="11827"/>
          <a:stretch>
            <a:fillRect/>
          </a:stretch>
        </p:blipFill>
        <p:spPr bwMode="auto">
          <a:xfrm>
            <a:off x="1" y="1059529"/>
            <a:ext cx="4037092" cy="378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C3F7F-95D2-E505-40AE-002A5B3222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F63AF-D47E-C0E8-0BB5-02313547C4CC}"/>
              </a:ext>
            </a:extLst>
          </p:cNvPr>
          <p:cNvSpPr>
            <a:spLocks noGrp="1"/>
          </p:cNvSpPr>
          <p:nvPr>
            <p:ph idx="4294967295"/>
          </p:nvPr>
        </p:nvSpPr>
        <p:spPr>
          <a:xfrm>
            <a:off x="261593" y="1325563"/>
            <a:ext cx="11482251" cy="3625895"/>
          </a:xfrm>
        </p:spPr>
        <p:txBody>
          <a:bodyPr>
            <a:noAutofit/>
          </a:bodyPr>
          <a:lstStyle/>
          <a:p>
            <a:pPr marL="0" indent="0">
              <a:spcBef>
                <a:spcPts val="0"/>
              </a:spcBef>
              <a:buNone/>
            </a:pPr>
            <a:r>
              <a:rPr lang="en-US" b="1" dirty="0"/>
              <a:t>Why this question matters</a:t>
            </a:r>
          </a:p>
          <a:p>
            <a:pPr marL="0" indent="0">
              <a:spcBef>
                <a:spcPts val="0"/>
              </a:spcBef>
              <a:buNone/>
            </a:pPr>
            <a:endParaRPr lang="en-US" b="1" dirty="0"/>
          </a:p>
          <a:p>
            <a:pPr marL="0" indent="0">
              <a:spcBef>
                <a:spcPts val="0"/>
              </a:spcBef>
              <a:buNone/>
            </a:pPr>
            <a:r>
              <a:rPr lang="en-US" dirty="0"/>
              <a:t>Neuroscience: What counts as a good explanation of thought or emotion?</a:t>
            </a:r>
          </a:p>
          <a:p>
            <a:pPr marL="0" indent="0">
              <a:spcBef>
                <a:spcPts val="0"/>
              </a:spcBef>
              <a:buNone/>
            </a:pPr>
            <a:endParaRPr lang="en-US" dirty="0"/>
          </a:p>
          <a:p>
            <a:pPr marL="0" indent="0">
              <a:spcBef>
                <a:spcPts val="0"/>
              </a:spcBef>
              <a:buNone/>
            </a:pPr>
            <a:r>
              <a:rPr lang="en-US" dirty="0"/>
              <a:t>Psychology: Can mental concepts like belief and desire be reduced to biology?</a:t>
            </a:r>
          </a:p>
          <a:p>
            <a:pPr marL="0" indent="0">
              <a:spcBef>
                <a:spcPts val="0"/>
              </a:spcBef>
              <a:buNone/>
            </a:pPr>
            <a:endParaRPr lang="en-US" dirty="0"/>
          </a:p>
          <a:p>
            <a:pPr marL="0" indent="0">
              <a:spcBef>
                <a:spcPts val="0"/>
              </a:spcBef>
              <a:buNone/>
            </a:pPr>
            <a:r>
              <a:rPr lang="en-US" dirty="0"/>
              <a:t>Ethics and law: Can we hold people (or machines) responsible for their actions?</a:t>
            </a:r>
          </a:p>
          <a:p>
            <a:pPr marL="0" indent="0">
              <a:spcBef>
                <a:spcPts val="0"/>
              </a:spcBef>
              <a:buNone/>
            </a:pPr>
            <a:endParaRPr lang="en-US" dirty="0"/>
          </a:p>
          <a:p>
            <a:pPr marL="0" indent="0">
              <a:spcBef>
                <a:spcPts val="0"/>
              </a:spcBef>
              <a:buNone/>
            </a:pPr>
            <a:r>
              <a:rPr lang="en-US" dirty="0"/>
              <a:t>Artificial Intelligence: If a machine solves problems, speaks fluently, or even forms goals—does it have a mind? What kind?</a:t>
            </a:r>
          </a:p>
        </p:txBody>
      </p:sp>
      <p:sp>
        <p:nvSpPr>
          <p:cNvPr id="7" name="Title 6">
            <a:extLst>
              <a:ext uri="{FF2B5EF4-FFF2-40B4-BE49-F238E27FC236}">
                <a16:creationId xmlns:a16="http://schemas.microsoft.com/office/drawing/2014/main" id="{2FD8094C-B1CE-9177-0D7E-0A303DCB5581}"/>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Problem</a:t>
            </a:r>
          </a:p>
        </p:txBody>
      </p:sp>
    </p:spTree>
    <p:extLst>
      <p:ext uri="{BB962C8B-B14F-4D97-AF65-F5344CB8AC3E}">
        <p14:creationId xmlns:p14="http://schemas.microsoft.com/office/powerpoint/2010/main" val="12497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C8E50-E211-3370-DE33-C8F16F5F6B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27B714-9D7F-CD8F-78E9-195E7D661634}"/>
              </a:ext>
            </a:extLst>
          </p:cNvPr>
          <p:cNvSpPr>
            <a:spLocks noGrp="1"/>
          </p:cNvSpPr>
          <p:nvPr>
            <p:ph idx="4294967295"/>
          </p:nvPr>
        </p:nvSpPr>
        <p:spPr>
          <a:xfrm>
            <a:off x="165340" y="1215190"/>
            <a:ext cx="11482251" cy="1997242"/>
          </a:xfrm>
        </p:spPr>
        <p:txBody>
          <a:bodyPr>
            <a:noAutofit/>
          </a:bodyPr>
          <a:lstStyle/>
          <a:p>
            <a:pPr marL="0" indent="0">
              <a:spcBef>
                <a:spcPts val="0"/>
              </a:spcBef>
              <a:buNone/>
            </a:pPr>
            <a:r>
              <a:rPr lang="en-US" b="1" dirty="0"/>
              <a:t>Two Dimensions of Disagreement</a:t>
            </a:r>
          </a:p>
          <a:p>
            <a:pPr marL="514350" indent="-514350">
              <a:spcBef>
                <a:spcPts val="0"/>
              </a:spcBef>
              <a:buFont typeface="+mj-lt"/>
              <a:buAutoNum type="arabicPeriod"/>
            </a:pPr>
            <a:r>
              <a:rPr lang="en-US" sz="2400" b="1" dirty="0"/>
              <a:t>Ontological Dependence</a:t>
            </a:r>
            <a:r>
              <a:rPr lang="en-US" sz="2400" dirty="0"/>
              <a:t>: Is the mind a different kind of “stuff” than the physical, material world?</a:t>
            </a:r>
          </a:p>
          <a:p>
            <a:pPr marL="514350" indent="-514350">
              <a:spcBef>
                <a:spcPts val="0"/>
              </a:spcBef>
              <a:buFont typeface="+mj-lt"/>
              <a:buAutoNum type="arabicPeriod"/>
            </a:pPr>
            <a:r>
              <a:rPr lang="en-US" sz="2400" b="1" dirty="0"/>
              <a:t>Explanatory Separability</a:t>
            </a:r>
            <a:r>
              <a:rPr lang="en-US" sz="2400" dirty="0"/>
              <a:t>: Can we understand the physical and the mental independently (whatever they are made of)?</a:t>
            </a:r>
          </a:p>
        </p:txBody>
      </p:sp>
      <p:sp>
        <p:nvSpPr>
          <p:cNvPr id="7" name="Title 6">
            <a:extLst>
              <a:ext uri="{FF2B5EF4-FFF2-40B4-BE49-F238E27FC236}">
                <a16:creationId xmlns:a16="http://schemas.microsoft.com/office/drawing/2014/main" id="{7B3A3F90-C700-B55B-04CD-6476019E7F9B}"/>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a:t>
            </a:r>
          </a:p>
        </p:txBody>
      </p:sp>
      <p:graphicFrame>
        <p:nvGraphicFramePr>
          <p:cNvPr id="4" name="Table 3">
            <a:extLst>
              <a:ext uri="{FF2B5EF4-FFF2-40B4-BE49-F238E27FC236}">
                <a16:creationId xmlns:a16="http://schemas.microsoft.com/office/drawing/2014/main" id="{F1ED560C-9491-A525-1429-B069E0164973}"/>
              </a:ext>
            </a:extLst>
          </p:cNvPr>
          <p:cNvGraphicFramePr>
            <a:graphicFrameLocks noGrp="1"/>
          </p:cNvGraphicFramePr>
          <p:nvPr>
            <p:extLst>
              <p:ext uri="{D42A27DB-BD31-4B8C-83A1-F6EECF244321}">
                <p14:modId xmlns:p14="http://schemas.microsoft.com/office/powerpoint/2010/main" val="543452158"/>
              </p:ext>
            </p:extLst>
          </p:nvPr>
        </p:nvGraphicFramePr>
        <p:xfrm>
          <a:off x="2201779" y="3212432"/>
          <a:ext cx="6220328" cy="211756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922046">
                  <a:extLst>
                    <a:ext uri="{9D8B030D-6E8A-4147-A177-3AD203B41FA5}">
                      <a16:colId xmlns:a16="http://schemas.microsoft.com/office/drawing/2014/main" val="2142609427"/>
                    </a:ext>
                  </a:extLst>
                </a:gridCol>
                <a:gridCol w="1555082">
                  <a:extLst>
                    <a:ext uri="{9D8B030D-6E8A-4147-A177-3AD203B41FA5}">
                      <a16:colId xmlns:a16="http://schemas.microsoft.com/office/drawing/2014/main" val="3642504061"/>
                    </a:ext>
                  </a:extLst>
                </a:gridCol>
              </a:tblGrid>
              <a:tr h="529390">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0"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529390">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529390">
                <a:tc rowSpan="2">
                  <a:txBody>
                    <a:bodyPr/>
                    <a:lstStyle/>
                    <a:p>
                      <a:pPr algn="r"/>
                      <a:r>
                        <a:rPr lang="en-US" sz="2400"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529390">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Tree>
    <p:extLst>
      <p:ext uri="{BB962C8B-B14F-4D97-AF65-F5344CB8AC3E}">
        <p14:creationId xmlns:p14="http://schemas.microsoft.com/office/powerpoint/2010/main" val="195305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944F-9110-E600-DC5F-1A05F69110C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C08AA9A-5200-CE15-E9B4-92254B1BB2F3}"/>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1</a:t>
            </a:r>
          </a:p>
        </p:txBody>
      </p:sp>
      <p:graphicFrame>
        <p:nvGraphicFramePr>
          <p:cNvPr id="2" name="Table 1">
            <a:extLst>
              <a:ext uri="{FF2B5EF4-FFF2-40B4-BE49-F238E27FC236}">
                <a16:creationId xmlns:a16="http://schemas.microsoft.com/office/drawing/2014/main" id="{BF3FBC74-C79E-D0D4-71F9-26F0EF6BD343}"/>
              </a:ext>
            </a:extLst>
          </p:cNvPr>
          <p:cNvGraphicFramePr>
            <a:graphicFrameLocks noGrp="1"/>
          </p:cNvGraphicFramePr>
          <p:nvPr>
            <p:extLst>
              <p:ext uri="{D42A27DB-BD31-4B8C-83A1-F6EECF244321}">
                <p14:modId xmlns:p14="http://schemas.microsoft.com/office/powerpoint/2010/main" val="3836358877"/>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5" name="TextBox 4">
            <a:extLst>
              <a:ext uri="{FF2B5EF4-FFF2-40B4-BE49-F238E27FC236}">
                <a16:creationId xmlns:a16="http://schemas.microsoft.com/office/drawing/2014/main" id="{92240EE6-99F3-A4E5-6315-E28EAF19216B}"/>
              </a:ext>
            </a:extLst>
          </p:cNvPr>
          <p:cNvSpPr txBox="1"/>
          <p:nvPr/>
        </p:nvSpPr>
        <p:spPr>
          <a:xfrm>
            <a:off x="0" y="3295179"/>
            <a:ext cx="5846344" cy="2308324"/>
          </a:xfrm>
          <a:prstGeom prst="rect">
            <a:avLst/>
          </a:prstGeom>
          <a:noFill/>
        </p:spPr>
        <p:txBody>
          <a:bodyPr wrap="square">
            <a:spAutoFit/>
          </a:bodyPr>
          <a:lstStyle/>
          <a:p>
            <a:r>
              <a:rPr lang="en-US" sz="2400" b="1" dirty="0"/>
              <a:t>Pros</a:t>
            </a:r>
            <a:r>
              <a:rPr lang="en-US" sz="2400" dirty="0"/>
              <a:t>:</a:t>
            </a:r>
          </a:p>
          <a:p>
            <a:pPr marL="342900" indent="-342900">
              <a:buFont typeface="Arial" panose="020B0604020202020204" pitchFamily="34" charset="0"/>
              <a:buChar char="•"/>
            </a:pPr>
            <a:r>
              <a:rPr lang="en-US" sz="2400" dirty="0"/>
              <a:t>Explains introspective experience without reference to biology.</a:t>
            </a:r>
          </a:p>
          <a:p>
            <a:pPr marL="342900" indent="-342900">
              <a:buFont typeface="Arial" panose="020B0604020202020204" pitchFamily="34" charset="0"/>
              <a:buChar char="•"/>
            </a:pPr>
            <a:r>
              <a:rPr lang="en-US" sz="2400" dirty="0"/>
              <a:t>Intuitive appeal: consciousness feels different than brain activity.</a:t>
            </a:r>
          </a:p>
          <a:p>
            <a:pPr marL="342900" indent="-342900">
              <a:buFont typeface="Arial" panose="020B0604020202020204" pitchFamily="34" charset="0"/>
              <a:buChar char="•"/>
            </a:pPr>
            <a:r>
              <a:rPr lang="en-US" sz="2400" dirty="0"/>
              <a:t>Historically widespread</a:t>
            </a:r>
          </a:p>
        </p:txBody>
      </p:sp>
      <p:sp>
        <p:nvSpPr>
          <p:cNvPr id="8" name="TextBox 7">
            <a:extLst>
              <a:ext uri="{FF2B5EF4-FFF2-40B4-BE49-F238E27FC236}">
                <a16:creationId xmlns:a16="http://schemas.microsoft.com/office/drawing/2014/main" id="{4964F5FA-B137-03A5-4BF4-C6879478EF77}"/>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distinct from the body, and best explained on its own terms.</a:t>
            </a:r>
          </a:p>
        </p:txBody>
      </p:sp>
      <p:sp>
        <p:nvSpPr>
          <p:cNvPr id="10" name="TextBox 9">
            <a:extLst>
              <a:ext uri="{FF2B5EF4-FFF2-40B4-BE49-F238E27FC236}">
                <a16:creationId xmlns:a16="http://schemas.microsoft.com/office/drawing/2014/main" id="{2F4A687B-BAEA-551E-9C00-07EC0846518B}"/>
              </a:ext>
            </a:extLst>
          </p:cNvPr>
          <p:cNvSpPr txBox="1"/>
          <p:nvPr/>
        </p:nvSpPr>
        <p:spPr>
          <a:xfrm>
            <a:off x="5846344" y="3295179"/>
            <a:ext cx="6345656" cy="2677656"/>
          </a:xfrm>
          <a:prstGeom prst="rect">
            <a:avLst/>
          </a:prstGeom>
          <a:noFill/>
        </p:spPr>
        <p:txBody>
          <a:bodyPr wrap="square">
            <a:spAutoFit/>
          </a:bodyPr>
          <a:lstStyle/>
          <a:p>
            <a:r>
              <a:rPr lang="en-US" sz="2400" b="1" dirty="0"/>
              <a:t>Cons:</a:t>
            </a:r>
          </a:p>
          <a:p>
            <a:pPr marL="342900" indent="-342900">
              <a:buFont typeface="Arial" panose="020B0604020202020204" pitchFamily="34" charset="0"/>
              <a:buChar char="•"/>
            </a:pPr>
            <a:r>
              <a:rPr lang="en-US" sz="2400" dirty="0"/>
              <a:t>Difficult to test scientifically.</a:t>
            </a:r>
          </a:p>
          <a:p>
            <a:pPr marL="342900" indent="-342900">
              <a:buFont typeface="Arial" panose="020B0604020202020204" pitchFamily="34" charset="0"/>
              <a:buChar char="•"/>
            </a:pPr>
            <a:r>
              <a:rPr lang="en-US" sz="2400" dirty="0"/>
              <a:t>Offers no clear mechanism for mind-body interaction.</a:t>
            </a:r>
          </a:p>
          <a:p>
            <a:pPr marL="342900" indent="-342900">
              <a:buFont typeface="Arial" panose="020B0604020202020204" pitchFamily="34" charset="0"/>
              <a:buChar char="•"/>
            </a:pPr>
            <a:r>
              <a:rPr lang="en-US" sz="2400" dirty="0"/>
              <a:t>Often relies on religious or metaphysical assumptions.</a:t>
            </a:r>
          </a:p>
          <a:p>
            <a:pPr marL="342900" indent="-342900">
              <a:buFont typeface="Arial" panose="020B0604020202020204" pitchFamily="34" charset="0"/>
              <a:buChar char="•"/>
            </a:pPr>
            <a:r>
              <a:rPr lang="en-US" sz="2400" dirty="0"/>
              <a:t>Generally rejected by most modern scientists.</a:t>
            </a:r>
          </a:p>
        </p:txBody>
      </p:sp>
    </p:spTree>
    <p:extLst>
      <p:ext uri="{BB962C8B-B14F-4D97-AF65-F5344CB8AC3E}">
        <p14:creationId xmlns:p14="http://schemas.microsoft.com/office/powerpoint/2010/main" val="39810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B2BE0-8CA2-3602-E991-175BD035B13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0FBA79D-88FE-75B1-C5B5-9F4036B56CE4}"/>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1</a:t>
            </a:r>
          </a:p>
        </p:txBody>
      </p:sp>
      <p:graphicFrame>
        <p:nvGraphicFramePr>
          <p:cNvPr id="2" name="Table 1">
            <a:extLst>
              <a:ext uri="{FF2B5EF4-FFF2-40B4-BE49-F238E27FC236}">
                <a16:creationId xmlns:a16="http://schemas.microsoft.com/office/drawing/2014/main" id="{4AEFE4BB-4942-BB77-68ED-A5BAB73330F5}"/>
              </a:ext>
            </a:extLst>
          </p:cNvPr>
          <p:cNvGraphicFramePr>
            <a:graphicFrameLocks noGrp="1"/>
          </p:cNvGraphicFramePr>
          <p:nvPr>
            <p:extLst>
              <p:ext uri="{D42A27DB-BD31-4B8C-83A1-F6EECF244321}">
                <p14:modId xmlns:p14="http://schemas.microsoft.com/office/powerpoint/2010/main" val="3837193959"/>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8" name="TextBox 7">
            <a:extLst>
              <a:ext uri="{FF2B5EF4-FFF2-40B4-BE49-F238E27FC236}">
                <a16:creationId xmlns:a16="http://schemas.microsoft.com/office/drawing/2014/main" id="{B6031213-9D95-65A3-AD6D-89DF438B908C}"/>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distinct from the body, and best explained on its own terms.</a:t>
            </a:r>
          </a:p>
        </p:txBody>
      </p:sp>
      <p:sp>
        <p:nvSpPr>
          <p:cNvPr id="10" name="TextBox 9">
            <a:extLst>
              <a:ext uri="{FF2B5EF4-FFF2-40B4-BE49-F238E27FC236}">
                <a16:creationId xmlns:a16="http://schemas.microsoft.com/office/drawing/2014/main" id="{720E5EC5-F253-4892-AA43-CA284E32322A}"/>
              </a:ext>
            </a:extLst>
          </p:cNvPr>
          <p:cNvSpPr txBox="1"/>
          <p:nvPr/>
        </p:nvSpPr>
        <p:spPr>
          <a:xfrm>
            <a:off x="288758" y="3295179"/>
            <a:ext cx="11903242" cy="1938992"/>
          </a:xfrm>
          <a:prstGeom prst="rect">
            <a:avLst/>
          </a:prstGeom>
          <a:noFill/>
        </p:spPr>
        <p:txBody>
          <a:bodyPr wrap="square">
            <a:spAutoFit/>
          </a:bodyPr>
          <a:lstStyle/>
          <a:p>
            <a:r>
              <a:rPr lang="en-US" sz="2400" b="1" dirty="0"/>
              <a:t>Example: Substance Dualism</a:t>
            </a:r>
          </a:p>
          <a:p>
            <a:pPr marL="342900" indent="-342900">
              <a:buFont typeface="Arial" panose="020B0604020202020204" pitchFamily="34" charset="0"/>
              <a:buChar char="•"/>
            </a:pPr>
            <a:r>
              <a:rPr lang="en-US" sz="2400" dirty="0"/>
              <a:t>The idea that mind and body are two completely different kinds of stuff.</a:t>
            </a:r>
          </a:p>
          <a:p>
            <a:pPr marL="342900" indent="-342900">
              <a:buFont typeface="Arial" panose="020B0604020202020204" pitchFamily="34" charset="0"/>
              <a:buChar char="•"/>
            </a:pPr>
            <a:r>
              <a:rPr lang="en-US" sz="2400" dirty="0"/>
              <a:t>The body (including the brain) is physical, extended in space.</a:t>
            </a:r>
          </a:p>
          <a:p>
            <a:pPr marL="342900" indent="-342900">
              <a:buFont typeface="Arial" panose="020B0604020202020204" pitchFamily="34" charset="0"/>
              <a:buChar char="•"/>
            </a:pPr>
            <a:r>
              <a:rPr lang="en-US" sz="2400" dirty="0"/>
              <a:t>The mind (or soul) is non-physical, thinking but not extended in space.</a:t>
            </a:r>
          </a:p>
          <a:p>
            <a:r>
              <a:rPr lang="en-US" sz="2400" b="1" dirty="0"/>
              <a:t>Problem</a:t>
            </a:r>
            <a:r>
              <a:rPr lang="en-US" sz="2400" dirty="0"/>
              <a:t>: How do two radically different substances interact?</a:t>
            </a:r>
          </a:p>
        </p:txBody>
      </p:sp>
    </p:spTree>
    <p:extLst>
      <p:ext uri="{BB962C8B-B14F-4D97-AF65-F5344CB8AC3E}">
        <p14:creationId xmlns:p14="http://schemas.microsoft.com/office/powerpoint/2010/main" val="419571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19387-E84D-8222-3308-33E630BFC1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0CD634A-2DE6-B2E5-9584-1C80FC5DBC8B}"/>
              </a:ext>
            </a:extLst>
          </p:cNvPr>
          <p:cNvSpPr>
            <a:spLocks noGrp="1"/>
          </p:cNvSpPr>
          <p:nvPr>
            <p:ph type="title" idx="4294967295"/>
          </p:nvPr>
        </p:nvSpPr>
        <p:spPr>
          <a:xfrm>
            <a:off x="0" y="0"/>
            <a:ext cx="12192000" cy="842211"/>
          </a:xfrm>
        </p:spPr>
        <p:txBody>
          <a:bodyPr/>
          <a:lstStyle/>
          <a:p>
            <a:r>
              <a:rPr lang="en-US" dirty="0">
                <a:latin typeface="Calibri" panose="020F0502020204030204" pitchFamily="34" charset="0"/>
                <a:cs typeface="Calibri" panose="020F0502020204030204" pitchFamily="34" charset="0"/>
              </a:rPr>
              <a:t>Mind-Body Solutions: Quadrant 1</a:t>
            </a:r>
          </a:p>
        </p:txBody>
      </p:sp>
      <p:graphicFrame>
        <p:nvGraphicFramePr>
          <p:cNvPr id="2" name="Table 1">
            <a:extLst>
              <a:ext uri="{FF2B5EF4-FFF2-40B4-BE49-F238E27FC236}">
                <a16:creationId xmlns:a16="http://schemas.microsoft.com/office/drawing/2014/main" id="{E6B137D5-2653-5A1D-C7A2-B191FD047C91}"/>
              </a:ext>
            </a:extLst>
          </p:cNvPr>
          <p:cNvGraphicFramePr>
            <a:graphicFrameLocks noGrp="1"/>
          </p:cNvGraphicFramePr>
          <p:nvPr>
            <p:extLst>
              <p:ext uri="{D42A27DB-BD31-4B8C-83A1-F6EECF244321}">
                <p14:modId xmlns:p14="http://schemas.microsoft.com/office/powerpoint/2010/main" val="607108964"/>
              </p:ext>
            </p:extLst>
          </p:nvPr>
        </p:nvGraphicFramePr>
        <p:xfrm>
          <a:off x="0" y="885165"/>
          <a:ext cx="6220328" cy="1828800"/>
        </p:xfrm>
        <a:graphic>
          <a:graphicData uri="http://schemas.openxmlformats.org/drawingml/2006/table">
            <a:tbl>
              <a:tblPr firstRow="1" bandRow="1">
                <a:tableStyleId>{5C22544A-7EE6-4342-B048-85BDC9FD1C3A}</a:tableStyleId>
              </a:tblPr>
              <a:tblGrid>
                <a:gridCol w="1913021">
                  <a:extLst>
                    <a:ext uri="{9D8B030D-6E8A-4147-A177-3AD203B41FA5}">
                      <a16:colId xmlns:a16="http://schemas.microsoft.com/office/drawing/2014/main" val="2671838912"/>
                    </a:ext>
                  </a:extLst>
                </a:gridCol>
                <a:gridCol w="830179">
                  <a:extLst>
                    <a:ext uri="{9D8B030D-6E8A-4147-A177-3AD203B41FA5}">
                      <a16:colId xmlns:a16="http://schemas.microsoft.com/office/drawing/2014/main" val="3968351711"/>
                    </a:ext>
                  </a:extLst>
                </a:gridCol>
                <a:gridCol w="1732548">
                  <a:extLst>
                    <a:ext uri="{9D8B030D-6E8A-4147-A177-3AD203B41FA5}">
                      <a16:colId xmlns:a16="http://schemas.microsoft.com/office/drawing/2014/main" val="2142609427"/>
                    </a:ext>
                  </a:extLst>
                </a:gridCol>
                <a:gridCol w="1744580">
                  <a:extLst>
                    <a:ext uri="{9D8B030D-6E8A-4147-A177-3AD203B41FA5}">
                      <a16:colId xmlns:a16="http://schemas.microsoft.com/office/drawing/2014/main" val="3642504061"/>
                    </a:ext>
                  </a:extLst>
                </a:gridCol>
              </a:tblGrid>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400" b="1" dirty="0">
                          <a:solidFill>
                            <a:srgbClr val="131F33"/>
                          </a:solidFill>
                        </a:rPr>
                        <a:t>Ontologically Dependent?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2656036533"/>
                  </a:ext>
                </a:extLst>
              </a:tr>
              <a:tr h="312821">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131F33"/>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461490"/>
                  </a:ext>
                </a:extLst>
              </a:tr>
              <a:tr h="312821">
                <a:tc rowSpan="2">
                  <a:txBody>
                    <a:bodyPr/>
                    <a:lstStyle/>
                    <a:p>
                      <a:pPr algn="r"/>
                      <a:r>
                        <a:rPr lang="en-US" sz="2400" b="1" dirty="0">
                          <a:solidFill>
                            <a:srgbClr val="131F33"/>
                          </a:solidFill>
                        </a:rPr>
                        <a:t>Explanatorily Separable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solidFill>
                            <a:srgbClr val="131F33"/>
                          </a:solidFill>
                        </a:rPr>
                        <a:t>Yes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131F33"/>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871129"/>
                  </a:ext>
                </a:extLst>
              </a:tr>
              <a:tr h="312821">
                <a:tc vMerge="1">
                  <a:txBody>
                    <a:bodyPr/>
                    <a:lstStyle/>
                    <a:p>
                      <a:endParaRPr lang="en-US" dirty="0"/>
                    </a:p>
                  </a:txBody>
                  <a:tcPr/>
                </a:tc>
                <a:tc>
                  <a:txBody>
                    <a:bodyPr/>
                    <a:lstStyle/>
                    <a:p>
                      <a:pPr algn="r"/>
                      <a:r>
                        <a:rPr lang="en-US" sz="2400" dirty="0">
                          <a:solidFill>
                            <a:srgbClr val="131F33"/>
                          </a:solidFill>
                        </a:rPr>
                        <a:t>No</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rgbClr val="131F33"/>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717814"/>
                  </a:ext>
                </a:extLst>
              </a:tr>
            </a:tbl>
          </a:graphicData>
        </a:graphic>
      </p:graphicFrame>
      <p:sp>
        <p:nvSpPr>
          <p:cNvPr id="8" name="TextBox 7">
            <a:extLst>
              <a:ext uri="{FF2B5EF4-FFF2-40B4-BE49-F238E27FC236}">
                <a16:creationId xmlns:a16="http://schemas.microsoft.com/office/drawing/2014/main" id="{B12B077B-5DD3-8317-F2CF-426E43CDB869}"/>
              </a:ext>
            </a:extLst>
          </p:cNvPr>
          <p:cNvSpPr txBox="1"/>
          <p:nvPr/>
        </p:nvSpPr>
        <p:spPr>
          <a:xfrm>
            <a:off x="6665493" y="1799565"/>
            <a:ext cx="5236745" cy="1200329"/>
          </a:xfrm>
          <a:prstGeom prst="rect">
            <a:avLst/>
          </a:prstGeom>
          <a:noFill/>
        </p:spPr>
        <p:txBody>
          <a:bodyPr wrap="square">
            <a:spAutoFit/>
          </a:bodyPr>
          <a:lstStyle/>
          <a:p>
            <a:r>
              <a:rPr lang="en-US" sz="2400" b="1" dirty="0"/>
              <a:t>Definition</a:t>
            </a:r>
            <a:r>
              <a:rPr lang="en-US" sz="2400" dirty="0"/>
              <a:t>: Mind is metaphysically distinct from the body, and best explained on its own terms.</a:t>
            </a:r>
          </a:p>
        </p:txBody>
      </p:sp>
      <p:sp>
        <p:nvSpPr>
          <p:cNvPr id="10" name="TextBox 9">
            <a:extLst>
              <a:ext uri="{FF2B5EF4-FFF2-40B4-BE49-F238E27FC236}">
                <a16:creationId xmlns:a16="http://schemas.microsoft.com/office/drawing/2014/main" id="{B9CD3520-7EBE-BFF8-996F-E6018EFD9654}"/>
              </a:ext>
            </a:extLst>
          </p:cNvPr>
          <p:cNvSpPr txBox="1"/>
          <p:nvPr/>
        </p:nvSpPr>
        <p:spPr>
          <a:xfrm>
            <a:off x="288758" y="3295179"/>
            <a:ext cx="11903242" cy="2308324"/>
          </a:xfrm>
          <a:prstGeom prst="rect">
            <a:avLst/>
          </a:prstGeom>
          <a:noFill/>
        </p:spPr>
        <p:txBody>
          <a:bodyPr wrap="square">
            <a:spAutoFit/>
          </a:bodyPr>
          <a:lstStyle/>
          <a:p>
            <a:r>
              <a:rPr lang="en-US" sz="2400" b="1" dirty="0"/>
              <a:t>Example: Idealist Monism</a:t>
            </a:r>
          </a:p>
          <a:p>
            <a:pPr marL="342900" indent="-342900">
              <a:buFont typeface="Arial" panose="020B0604020202020204" pitchFamily="34" charset="0"/>
              <a:buChar char="•"/>
            </a:pPr>
            <a:r>
              <a:rPr lang="en-US" sz="2400" dirty="0"/>
              <a:t>The idea that only mind exists, and the physical world is somehow a construction of or within mind.</a:t>
            </a:r>
          </a:p>
          <a:p>
            <a:pPr marL="342900" indent="-342900">
              <a:buFont typeface="Arial" panose="020B0604020202020204" pitchFamily="34" charset="0"/>
              <a:buChar char="•"/>
            </a:pPr>
            <a:r>
              <a:rPr lang="en-US" sz="2400" dirty="0"/>
              <a:t>Reality is ultimately mental; what we call “matter” is just patterns in experience or thought.</a:t>
            </a:r>
          </a:p>
          <a:p>
            <a:r>
              <a:rPr lang="en-US" sz="2400" b="1" dirty="0"/>
              <a:t>Problem</a:t>
            </a:r>
            <a:r>
              <a:rPr lang="en-US" sz="2400" dirty="0"/>
              <a:t>: If everything is mental, why does the world seem to follow physical laws independently of us?</a:t>
            </a:r>
          </a:p>
        </p:txBody>
      </p:sp>
    </p:spTree>
    <p:extLst>
      <p:ext uri="{BB962C8B-B14F-4D97-AF65-F5344CB8AC3E}">
        <p14:creationId xmlns:p14="http://schemas.microsoft.com/office/powerpoint/2010/main" val="30624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2759</TotalTime>
  <Words>1953</Words>
  <Application>Microsoft Macintosh PowerPoint</Application>
  <PresentationFormat>Widescreen</PresentationFormat>
  <Paragraphs>256</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Georgia</vt:lpstr>
      <vt:lpstr>Custom Design</vt:lpstr>
      <vt:lpstr>BCOG 100</vt:lpstr>
      <vt:lpstr>PowerPoint Presentation</vt:lpstr>
      <vt:lpstr>Mind-Body Problem</vt:lpstr>
      <vt:lpstr>Mind-Body Problem</vt:lpstr>
      <vt:lpstr>Mind-Body Problem</vt:lpstr>
      <vt:lpstr>Mind-Body Solutions</vt:lpstr>
      <vt:lpstr>Mind-Body Solutions: Quadrant 1</vt:lpstr>
      <vt:lpstr>Mind-Body Solutions: Quadrant 1</vt:lpstr>
      <vt:lpstr>Mind-Body Solutions: Quadrant 1</vt:lpstr>
      <vt:lpstr>Mind-Body Solutions: Quadrant 1</vt:lpstr>
      <vt:lpstr>Mind-Body Solutions: Quadrant 2</vt:lpstr>
      <vt:lpstr>Mind-Body Solutions: Quadrant 2</vt:lpstr>
      <vt:lpstr>Mind-Body Solutions: Quadrant 2</vt:lpstr>
      <vt:lpstr>Mind-Body Solutions: Quadrant 3</vt:lpstr>
      <vt:lpstr>Mind-Body Solutions: Quadrant 4</vt:lpstr>
      <vt:lpstr>Mind-Body Solutions: Quadrant 4</vt:lpstr>
      <vt:lpstr>Mind-Body Solutions: Quadrant 4</vt:lpstr>
      <vt:lpstr>Mind-Body Solutions: Quadrant 4</vt:lpstr>
      <vt:lpstr>Mind-Body Solutions: Quadrant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20</cp:revision>
  <dcterms:created xsi:type="dcterms:W3CDTF">2022-08-22T20:35:14Z</dcterms:created>
  <dcterms:modified xsi:type="dcterms:W3CDTF">2025-08-29T15:48:10Z</dcterms:modified>
</cp:coreProperties>
</file>